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4"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6" d="100"/>
          <a:sy n="56" d="100"/>
        </p:scale>
        <p:origin x="-586" y="-1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12/6/2023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2747" y="286604"/>
            <a:ext cx="7766936" cy="2781608"/>
          </a:xfrm>
        </p:spPr>
        <p:txBody>
          <a:bodyPr/>
          <a:lstStyle/>
          <a:p>
            <a:pPr algn="ctr"/>
            <a:r>
              <a:rPr lang="ru-RU" sz="2800" b="1" dirty="0" smtClean="0">
                <a:solidFill>
                  <a:srgbClr val="666666"/>
                </a:solidFill>
                <a:latin typeface="Times New Roman" panose="02020603050405020304" pitchFamily="18" charset="0"/>
                <a:ea typeface="Times New Roman" panose="02020603050405020304" pitchFamily="18" charset="0"/>
              </a:rPr>
              <a:t/>
            </a:r>
            <a:br>
              <a:rPr lang="ru-RU" sz="2800" b="1" dirty="0" smtClean="0">
                <a:solidFill>
                  <a:srgbClr val="666666"/>
                </a:solidFill>
                <a:latin typeface="Times New Roman" panose="02020603050405020304" pitchFamily="18" charset="0"/>
                <a:ea typeface="Times New Roman" panose="02020603050405020304" pitchFamily="18" charset="0"/>
              </a:rPr>
            </a:br>
            <a:r>
              <a:rPr lang="ru-RU" sz="2800" b="1" dirty="0" smtClean="0">
                <a:solidFill>
                  <a:srgbClr val="666666"/>
                </a:solidFill>
                <a:latin typeface="Times New Roman" panose="02020603050405020304" pitchFamily="18" charset="0"/>
                <a:ea typeface="Times New Roman" panose="02020603050405020304" pitchFamily="18" charset="0"/>
              </a:rPr>
              <a:t/>
            </a:r>
            <a:br>
              <a:rPr lang="ru-RU" sz="2800" b="1" dirty="0" smtClean="0">
                <a:solidFill>
                  <a:srgbClr val="666666"/>
                </a:solidFill>
                <a:latin typeface="Times New Roman" panose="02020603050405020304" pitchFamily="18" charset="0"/>
                <a:ea typeface="Times New Roman" panose="02020603050405020304" pitchFamily="18" charset="0"/>
              </a:rPr>
            </a:br>
            <a:r>
              <a:rPr lang="ru-RU" sz="2800" b="1" dirty="0" smtClean="0">
                <a:solidFill>
                  <a:srgbClr val="666666"/>
                </a:solidFill>
                <a:latin typeface="Times New Roman" panose="02020603050405020304" pitchFamily="18" charset="0"/>
                <a:ea typeface="Times New Roman" panose="02020603050405020304" pitchFamily="18" charset="0"/>
              </a:rPr>
              <a:t/>
            </a:r>
            <a:br>
              <a:rPr lang="ru-RU" sz="2800" b="1" dirty="0" smtClean="0">
                <a:solidFill>
                  <a:srgbClr val="666666"/>
                </a:solidFill>
                <a:latin typeface="Times New Roman" panose="02020603050405020304" pitchFamily="18" charset="0"/>
                <a:ea typeface="Times New Roman" panose="02020603050405020304" pitchFamily="18" charset="0"/>
              </a:rPr>
            </a:br>
            <a:r>
              <a:rPr lang="ru-RU" sz="2800" b="1" dirty="0" smtClean="0">
                <a:solidFill>
                  <a:srgbClr val="666666"/>
                </a:solidFill>
                <a:latin typeface="Times New Roman" panose="02020603050405020304" pitchFamily="18" charset="0"/>
                <a:ea typeface="Times New Roman" panose="02020603050405020304" pitchFamily="18" charset="0"/>
              </a:rPr>
              <a:t/>
            </a:r>
            <a:br>
              <a:rPr lang="ru-RU" sz="2800" b="1" dirty="0" smtClean="0">
                <a:solidFill>
                  <a:srgbClr val="666666"/>
                </a:solidFill>
                <a:latin typeface="Times New Roman" panose="02020603050405020304" pitchFamily="18" charset="0"/>
                <a:ea typeface="Times New Roman" panose="02020603050405020304" pitchFamily="18" charset="0"/>
              </a:rPr>
            </a:br>
            <a:r>
              <a:rPr lang="ru-RU" sz="2800" b="1" dirty="0" smtClean="0">
                <a:solidFill>
                  <a:srgbClr val="666666"/>
                </a:solidFill>
                <a:latin typeface="Times New Roman" panose="02020603050405020304" pitchFamily="18" charset="0"/>
                <a:ea typeface="Times New Roman" panose="02020603050405020304" pitchFamily="18" charset="0"/>
              </a:rPr>
              <a:t/>
            </a:r>
            <a:br>
              <a:rPr lang="ru-RU" sz="2800" b="1" dirty="0" smtClean="0">
                <a:solidFill>
                  <a:srgbClr val="666666"/>
                </a:solidFill>
                <a:latin typeface="Times New Roman" panose="02020603050405020304" pitchFamily="18" charset="0"/>
                <a:ea typeface="Times New Roman" panose="02020603050405020304" pitchFamily="18" charset="0"/>
              </a:rPr>
            </a:br>
            <a:r>
              <a:rPr lang="ru-RU" sz="2800" b="1" dirty="0" smtClean="0">
                <a:solidFill>
                  <a:srgbClr val="666666"/>
                </a:solidFill>
                <a:latin typeface="Times New Roman" panose="02020603050405020304" pitchFamily="18" charset="0"/>
                <a:ea typeface="Times New Roman" panose="02020603050405020304" pitchFamily="18" charset="0"/>
              </a:rPr>
              <a:t/>
            </a:r>
            <a:br>
              <a:rPr lang="ru-RU" sz="2800" b="1" dirty="0" smtClean="0">
                <a:solidFill>
                  <a:srgbClr val="666666"/>
                </a:solidFill>
                <a:latin typeface="Times New Roman" panose="02020603050405020304" pitchFamily="18" charset="0"/>
                <a:ea typeface="Times New Roman" panose="02020603050405020304" pitchFamily="18" charset="0"/>
              </a:rPr>
            </a:br>
            <a:r>
              <a:rPr lang="ru-RU" sz="2800" b="1" dirty="0" smtClean="0">
                <a:solidFill>
                  <a:srgbClr val="666666"/>
                </a:solidFill>
                <a:latin typeface="Times New Roman" panose="02020603050405020304" pitchFamily="18" charset="0"/>
                <a:ea typeface="Times New Roman" panose="02020603050405020304" pitchFamily="18" charset="0"/>
              </a:rPr>
              <a:t/>
            </a:r>
            <a:br>
              <a:rPr lang="ru-RU" sz="2800" b="1" dirty="0" smtClean="0">
                <a:solidFill>
                  <a:srgbClr val="666666"/>
                </a:solidFill>
                <a:latin typeface="Times New Roman" panose="02020603050405020304" pitchFamily="18" charset="0"/>
                <a:ea typeface="Times New Roman" panose="02020603050405020304" pitchFamily="18" charset="0"/>
              </a:rPr>
            </a:br>
            <a:r>
              <a:rPr lang="ru-RU" sz="2800" b="1" dirty="0" smtClean="0">
                <a:solidFill>
                  <a:srgbClr val="666666"/>
                </a:solidFill>
                <a:latin typeface="Times New Roman" panose="02020603050405020304" pitchFamily="18" charset="0"/>
                <a:ea typeface="Times New Roman" panose="02020603050405020304" pitchFamily="18" charset="0"/>
              </a:rPr>
              <a:t/>
            </a:r>
            <a:br>
              <a:rPr lang="ru-RU" sz="2800" b="1" dirty="0" smtClean="0">
                <a:solidFill>
                  <a:srgbClr val="666666"/>
                </a:solidFill>
                <a:latin typeface="Times New Roman" panose="02020603050405020304" pitchFamily="18" charset="0"/>
                <a:ea typeface="Times New Roman" panose="02020603050405020304" pitchFamily="18" charset="0"/>
              </a:rPr>
            </a:br>
            <a:r>
              <a:rPr lang="ru-RU" sz="2800" b="1" dirty="0" smtClean="0">
                <a:solidFill>
                  <a:srgbClr val="666666"/>
                </a:solidFill>
                <a:latin typeface="Times New Roman" panose="02020603050405020304" pitchFamily="18" charset="0"/>
                <a:ea typeface="Times New Roman" panose="02020603050405020304" pitchFamily="18" charset="0"/>
              </a:rPr>
              <a:t/>
            </a:r>
            <a:br>
              <a:rPr lang="ru-RU" sz="2800" b="1" dirty="0" smtClean="0">
                <a:solidFill>
                  <a:srgbClr val="666666"/>
                </a:solidFill>
                <a:latin typeface="Times New Roman" panose="02020603050405020304" pitchFamily="18" charset="0"/>
                <a:ea typeface="Times New Roman" panose="02020603050405020304" pitchFamily="18" charset="0"/>
              </a:rPr>
            </a:br>
            <a:r>
              <a:rPr lang="ru-RU" sz="2800" b="1" dirty="0" smtClean="0">
                <a:solidFill>
                  <a:srgbClr val="666666"/>
                </a:solidFill>
                <a:latin typeface="Times New Roman" panose="02020603050405020304" pitchFamily="18" charset="0"/>
                <a:ea typeface="Times New Roman" panose="02020603050405020304" pitchFamily="18" charset="0"/>
              </a:rPr>
              <a:t/>
            </a:r>
            <a:br>
              <a:rPr lang="ru-RU" sz="2800" b="1" dirty="0" smtClean="0">
                <a:solidFill>
                  <a:srgbClr val="666666"/>
                </a:solidFill>
                <a:latin typeface="Times New Roman" panose="02020603050405020304" pitchFamily="18" charset="0"/>
                <a:ea typeface="Times New Roman" panose="02020603050405020304" pitchFamily="18" charset="0"/>
              </a:rPr>
            </a:br>
            <a:r>
              <a:rPr lang="ru-RU" sz="2800" b="1" dirty="0" smtClean="0">
                <a:solidFill>
                  <a:srgbClr val="666666"/>
                </a:solidFill>
                <a:latin typeface="Times New Roman" panose="02020603050405020304" pitchFamily="18" charset="0"/>
                <a:ea typeface="Times New Roman" panose="02020603050405020304" pitchFamily="18" charset="0"/>
              </a:rPr>
              <a:t/>
            </a:r>
            <a:br>
              <a:rPr lang="ru-RU" sz="2800" b="1" dirty="0" smtClean="0">
                <a:solidFill>
                  <a:srgbClr val="666666"/>
                </a:solidFill>
                <a:latin typeface="Times New Roman" panose="02020603050405020304" pitchFamily="18" charset="0"/>
                <a:ea typeface="Times New Roman" panose="02020603050405020304" pitchFamily="18" charset="0"/>
              </a:rPr>
            </a:br>
            <a:r>
              <a:rPr lang="ru-RU" sz="2000" b="1" dirty="0" smtClean="0">
                <a:solidFill>
                  <a:prstClr val="black"/>
                </a:solidFill>
                <a:latin typeface="Times New Roman" panose="02020603050405020304" pitchFamily="18" charset="0"/>
                <a:cs typeface="Times New Roman" panose="02020603050405020304" pitchFamily="18" charset="0"/>
              </a:rPr>
              <a:t>МКОУ РАООП  «Старогородковская специальная (коррекционная) школа-интернат им. Заслуженного учителя РФ Фурагиной А.В.»</a:t>
            </a:r>
            <a:br>
              <a:rPr lang="ru-RU" sz="2000" b="1" dirty="0" smtClean="0">
                <a:solidFill>
                  <a:prstClr val="black"/>
                </a:solidFill>
                <a:latin typeface="Times New Roman" panose="02020603050405020304" pitchFamily="18" charset="0"/>
                <a:cs typeface="Times New Roman" panose="02020603050405020304" pitchFamily="18" charset="0"/>
              </a:rPr>
            </a:br>
            <a:r>
              <a:rPr lang="ru-RU" sz="2800" b="1" dirty="0" smtClean="0">
                <a:solidFill>
                  <a:srgbClr val="666666"/>
                </a:solidFill>
                <a:latin typeface="Times New Roman" panose="02020603050405020304" pitchFamily="18" charset="0"/>
                <a:ea typeface="Times New Roman" panose="02020603050405020304" pitchFamily="18" charset="0"/>
              </a:rPr>
              <a:t/>
            </a:r>
            <a:br>
              <a:rPr lang="ru-RU" sz="2800" b="1" dirty="0" smtClean="0">
                <a:solidFill>
                  <a:srgbClr val="666666"/>
                </a:solidFill>
                <a:latin typeface="Times New Roman" panose="02020603050405020304" pitchFamily="18" charset="0"/>
                <a:ea typeface="Times New Roman" panose="02020603050405020304" pitchFamily="18" charset="0"/>
              </a:rPr>
            </a:br>
            <a:r>
              <a:rPr lang="ru-RU" sz="2800" b="1" dirty="0" smtClean="0">
                <a:solidFill>
                  <a:srgbClr val="666666"/>
                </a:solidFill>
                <a:latin typeface="Times New Roman" panose="02020603050405020304" pitchFamily="18" charset="0"/>
                <a:ea typeface="Times New Roman" panose="02020603050405020304" pitchFamily="18" charset="0"/>
              </a:rPr>
              <a:t>Сенсорное </a:t>
            </a:r>
            <a:r>
              <a:rPr lang="ru-RU" sz="2800" b="1" dirty="0" smtClean="0">
                <a:solidFill>
                  <a:srgbClr val="666666"/>
                </a:solidFill>
                <a:latin typeface="Times New Roman" panose="02020603050405020304" pitchFamily="18" charset="0"/>
                <a:ea typeface="Times New Roman" panose="02020603050405020304" pitchFamily="18" charset="0"/>
              </a:rPr>
              <a:t>развитие – как основа умственного развития детей. </a:t>
            </a:r>
            <a:br>
              <a:rPr lang="ru-RU" sz="2800" b="1" dirty="0" smtClean="0">
                <a:solidFill>
                  <a:srgbClr val="666666"/>
                </a:solidFill>
                <a:latin typeface="Times New Roman" panose="02020603050405020304" pitchFamily="18" charset="0"/>
                <a:ea typeface="Times New Roman" panose="02020603050405020304" pitchFamily="18" charset="0"/>
              </a:rPr>
            </a:br>
            <a:r>
              <a:rPr lang="ru-RU" sz="2800" b="1" dirty="0" smtClean="0">
                <a:solidFill>
                  <a:srgbClr val="666666"/>
                </a:solidFill>
                <a:latin typeface="Times New Roman" panose="02020603050405020304" pitchFamily="18" charset="0"/>
                <a:ea typeface="Times New Roman" panose="02020603050405020304" pitchFamily="18" charset="0"/>
              </a:rPr>
              <a:t>Игры на развитие сенсорного восприятия.</a:t>
            </a:r>
            <a:endParaRPr lang="ru-RU" sz="28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740435" y="3971109"/>
            <a:ext cx="3931294" cy="1149531"/>
          </a:xfrm>
        </p:spPr>
        <p:txBody>
          <a:bodyPr>
            <a:normAutofit fontScale="92500" lnSpcReduction="20000"/>
          </a:bodyPr>
          <a:lstStyle/>
          <a:p>
            <a:pPr lvl="0" algn="l">
              <a:buClr>
                <a:srgbClr val="90C226"/>
              </a:buClr>
            </a:pPr>
            <a:r>
              <a:rPr lang="ru-RU" sz="2200" dirty="0">
                <a:solidFill>
                  <a:prstClr val="black"/>
                </a:solidFill>
                <a:latin typeface="Times New Roman" panose="02020603050405020304" pitchFamily="18" charset="0"/>
                <a:cs typeface="Times New Roman" panose="02020603050405020304" pitchFamily="18" charset="0"/>
              </a:rPr>
              <a:t>Подготовила: </a:t>
            </a:r>
            <a:endParaRPr lang="ru-RU" sz="2200" dirty="0" smtClean="0">
              <a:solidFill>
                <a:prstClr val="black"/>
              </a:solidFill>
              <a:latin typeface="Times New Roman" panose="02020603050405020304" pitchFamily="18" charset="0"/>
              <a:cs typeface="Times New Roman" panose="02020603050405020304" pitchFamily="18" charset="0"/>
            </a:endParaRPr>
          </a:p>
          <a:p>
            <a:pPr lvl="0" algn="l">
              <a:buClr>
                <a:srgbClr val="90C226"/>
              </a:buClr>
            </a:pPr>
            <a:r>
              <a:rPr lang="ru-RU" sz="2200" dirty="0">
                <a:solidFill>
                  <a:prstClr val="black"/>
                </a:solidFill>
                <a:latin typeface="Times New Roman" panose="02020603050405020304" pitchFamily="18" charset="0"/>
                <a:cs typeface="Times New Roman" panose="02020603050405020304" pitchFamily="18" charset="0"/>
              </a:rPr>
              <a:t>у</a:t>
            </a:r>
            <a:r>
              <a:rPr lang="ru-RU" sz="2200" dirty="0" smtClean="0">
                <a:solidFill>
                  <a:prstClr val="black"/>
                </a:solidFill>
                <a:latin typeface="Times New Roman" panose="02020603050405020304" pitchFamily="18" charset="0"/>
                <a:cs typeface="Times New Roman" panose="02020603050405020304" pitchFamily="18" charset="0"/>
              </a:rPr>
              <a:t>читель-дефектолог</a:t>
            </a:r>
            <a:endParaRPr lang="ru-RU" sz="2200" dirty="0">
              <a:solidFill>
                <a:prstClr val="black"/>
              </a:solidFill>
              <a:latin typeface="Times New Roman" panose="02020603050405020304" pitchFamily="18" charset="0"/>
              <a:cs typeface="Times New Roman" panose="02020603050405020304" pitchFamily="18" charset="0"/>
            </a:endParaRPr>
          </a:p>
          <a:p>
            <a:pPr lvl="0" algn="l">
              <a:buClr>
                <a:srgbClr val="90C226"/>
              </a:buClr>
            </a:pPr>
            <a:r>
              <a:rPr lang="ru-RU" sz="2200" dirty="0">
                <a:solidFill>
                  <a:prstClr val="black"/>
                </a:solidFill>
                <a:latin typeface="Times New Roman" panose="02020603050405020304" pitchFamily="18" charset="0"/>
                <a:cs typeface="Times New Roman" panose="02020603050405020304" pitchFamily="18" charset="0"/>
              </a:rPr>
              <a:t>Сафонова Оксана Сергеевна </a:t>
            </a:r>
          </a:p>
          <a:p>
            <a:pPr algn="l"/>
            <a:endParaRPr lang="ru-RU" sz="20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850321" y="3487781"/>
            <a:ext cx="3265894" cy="2314431"/>
          </a:xfrm>
          <a:prstGeom prst="rect">
            <a:avLst/>
          </a:prstGeom>
        </p:spPr>
      </p:pic>
      <p:sp>
        <p:nvSpPr>
          <p:cNvPr id="5" name="AutoShape 2" descr="https://risovanye.ru/sites/default/files/izo/sensornie-naviki-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580319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2016034"/>
          </a:xfrm>
        </p:spPr>
        <p:txBody>
          <a:bodyPr>
            <a:noAutofit/>
          </a:bodyPr>
          <a:lstStyle/>
          <a:p>
            <a:r>
              <a:rPr lang="ru-RU" sz="2800" b="1" dirty="0" smtClean="0">
                <a:solidFill>
                  <a:srgbClr val="666666"/>
                </a:solidFill>
                <a:latin typeface="Times New Roman" panose="02020603050405020304" pitchFamily="18" charset="0"/>
                <a:ea typeface="Times New Roman" panose="02020603050405020304" pitchFamily="18" charset="0"/>
              </a:rPr>
              <a:t>«</a:t>
            </a:r>
            <a:r>
              <a:rPr lang="ru-RU" sz="2800" b="1" dirty="0" err="1" smtClean="0">
                <a:solidFill>
                  <a:srgbClr val="666666"/>
                </a:solidFill>
                <a:latin typeface="Times New Roman" panose="02020603050405020304" pitchFamily="18" charset="0"/>
                <a:ea typeface="Times New Roman" panose="02020603050405020304" pitchFamily="18" charset="0"/>
              </a:rPr>
              <a:t>Пазлы</a:t>
            </a:r>
            <a:r>
              <a:rPr lang="ru-RU" sz="2800" b="1" dirty="0" smtClean="0">
                <a:solidFill>
                  <a:srgbClr val="666666"/>
                </a:solidFill>
                <a:latin typeface="Times New Roman" panose="02020603050405020304" pitchFamily="18" charset="0"/>
                <a:ea typeface="Times New Roman" panose="02020603050405020304" pitchFamily="18" charset="0"/>
              </a:rPr>
              <a:t> </a:t>
            </a:r>
            <a:r>
              <a:rPr lang="ru-RU" sz="2800" b="1" dirty="0">
                <a:solidFill>
                  <a:srgbClr val="666666"/>
                </a:solidFill>
                <a:latin typeface="Times New Roman" panose="02020603050405020304" pitchFamily="18" charset="0"/>
                <a:ea typeface="Times New Roman" panose="02020603050405020304" pitchFamily="18" charset="0"/>
              </a:rPr>
              <a:t>и разрезные </a:t>
            </a:r>
            <a:r>
              <a:rPr lang="ru-RU" sz="2800" b="1" dirty="0" smtClean="0">
                <a:solidFill>
                  <a:srgbClr val="666666"/>
                </a:solidFill>
                <a:latin typeface="Times New Roman" panose="02020603050405020304" pitchFamily="18" charset="0"/>
                <a:ea typeface="Times New Roman" panose="02020603050405020304" pitchFamily="18" charset="0"/>
              </a:rPr>
              <a:t>картинки». </a:t>
            </a:r>
            <a:r>
              <a:rPr lang="ru-RU" sz="2800" dirty="0">
                <a:solidFill>
                  <a:srgbClr val="666666"/>
                </a:solidFill>
                <a:latin typeface="Times New Roman" panose="02020603050405020304" pitchFamily="18" charset="0"/>
                <a:ea typeface="Times New Roman" panose="02020603050405020304" pitchFamily="18" charset="0"/>
              </a:rPr>
              <a:t>Эти игры, в которых ребенку требуется собрать целую картину из кусочков, отлично развивают зрительное восприятие. </a:t>
            </a:r>
            <a:endParaRPr lang="ru-RU" sz="2800" dirty="0">
              <a:latin typeface="Times New Roman" panose="02020603050405020304" pitchFamily="18" charset="0"/>
              <a:cs typeface="Times New Roman" panose="02020603050405020304" pitchFamily="18" charset="0"/>
            </a:endParaRPr>
          </a:p>
        </p:txBody>
      </p:sp>
      <p:pic>
        <p:nvPicPr>
          <p:cNvPr id="4" name="Рисунок 3" descr="C:\Users\lr\Desktop\из ватсапа\фото — копия\4db43d07-7d52-4d6c-a8cb-e782e65e953c.jpg"/>
          <p:cNvPicPr/>
          <p:nvPr/>
        </p:nvPicPr>
        <p:blipFill>
          <a:blip r:embed="rId2">
            <a:extLst>
              <a:ext uri="{28A0092B-C50C-407E-A947-70E740481C1C}">
                <a14:useLocalDpi xmlns:a14="http://schemas.microsoft.com/office/drawing/2010/main" val="0"/>
              </a:ext>
            </a:extLst>
          </a:blip>
          <a:srcRect/>
          <a:stretch>
            <a:fillRect/>
          </a:stretch>
        </p:blipFill>
        <p:spPr bwMode="auto">
          <a:xfrm>
            <a:off x="342532" y="2625634"/>
            <a:ext cx="2208983" cy="3095897"/>
          </a:xfrm>
          <a:prstGeom prst="rect">
            <a:avLst/>
          </a:prstGeom>
          <a:noFill/>
          <a:ln>
            <a:noFill/>
          </a:ln>
        </p:spPr>
      </p:pic>
      <p:pic>
        <p:nvPicPr>
          <p:cNvPr id="5" name="Рисунок 4" descr="C:\Users\lr\Desktop\из ватсапа\фото — копия\0dd588c2-6929-481f-845a-7256570a6975.jpg"/>
          <p:cNvPicPr/>
          <p:nvPr/>
        </p:nvPicPr>
        <p:blipFill>
          <a:blip r:embed="rId3">
            <a:extLst>
              <a:ext uri="{28A0092B-C50C-407E-A947-70E740481C1C}">
                <a14:useLocalDpi xmlns:a14="http://schemas.microsoft.com/office/drawing/2010/main" val="0"/>
              </a:ext>
            </a:extLst>
          </a:blip>
          <a:srcRect/>
          <a:stretch>
            <a:fillRect/>
          </a:stretch>
        </p:blipFill>
        <p:spPr bwMode="auto">
          <a:xfrm>
            <a:off x="7837924" y="3341961"/>
            <a:ext cx="2220476" cy="2902085"/>
          </a:xfrm>
          <a:prstGeom prst="rect">
            <a:avLst/>
          </a:prstGeom>
          <a:noFill/>
          <a:ln>
            <a:noFill/>
          </a:ln>
        </p:spPr>
      </p:pic>
      <p:pic>
        <p:nvPicPr>
          <p:cNvPr id="6" name="Рисунок 5" descr="C:\Users\lr\Desktop\из ватсапа\фото — копия\133be23a-9989-42bd-809b-7d0bd78d9e0f.jpg"/>
          <p:cNvPicPr/>
          <p:nvPr/>
        </p:nvPicPr>
        <p:blipFill>
          <a:blip r:embed="rId4">
            <a:extLst>
              <a:ext uri="{28A0092B-C50C-407E-A947-70E740481C1C}">
                <a14:useLocalDpi xmlns:a14="http://schemas.microsoft.com/office/drawing/2010/main" val="0"/>
              </a:ext>
            </a:extLst>
          </a:blip>
          <a:srcRect/>
          <a:stretch>
            <a:fillRect/>
          </a:stretch>
        </p:blipFill>
        <p:spPr bwMode="auto">
          <a:xfrm>
            <a:off x="5379646" y="2243000"/>
            <a:ext cx="2319351" cy="2848157"/>
          </a:xfrm>
          <a:prstGeom prst="rect">
            <a:avLst/>
          </a:prstGeom>
          <a:noFill/>
          <a:ln>
            <a:noFill/>
          </a:ln>
        </p:spPr>
      </p:pic>
      <p:pic>
        <p:nvPicPr>
          <p:cNvPr id="7" name="Рисунок 6" descr="C:\Users\lr\Desktop\из ватсапа\фото — копия\6127f36d-4b0e-44ea-8ca0-3600f0ded1e4.jpg"/>
          <p:cNvPicPr/>
          <p:nvPr/>
        </p:nvPicPr>
        <p:blipFill>
          <a:blip r:embed="rId5">
            <a:extLst>
              <a:ext uri="{28A0092B-C50C-407E-A947-70E740481C1C}">
                <a14:useLocalDpi xmlns:a14="http://schemas.microsoft.com/office/drawing/2010/main" val="0"/>
              </a:ext>
            </a:extLst>
          </a:blip>
          <a:srcRect/>
          <a:stretch>
            <a:fillRect/>
          </a:stretch>
        </p:blipFill>
        <p:spPr bwMode="auto">
          <a:xfrm>
            <a:off x="2816865" y="3445009"/>
            <a:ext cx="2297431" cy="3080385"/>
          </a:xfrm>
          <a:prstGeom prst="rect">
            <a:avLst/>
          </a:prstGeom>
          <a:noFill/>
          <a:ln>
            <a:noFill/>
          </a:ln>
        </p:spPr>
      </p:pic>
    </p:spTree>
    <p:extLst>
      <p:ext uri="{BB962C8B-B14F-4D97-AF65-F5344CB8AC3E}">
        <p14:creationId xmlns:p14="http://schemas.microsoft.com/office/powerpoint/2010/main" val="3239729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9276563" cy="1989909"/>
          </a:xfrm>
        </p:spPr>
        <p:txBody>
          <a:bodyPr>
            <a:noAutofit/>
          </a:bodyPr>
          <a:lstStyle/>
          <a:p>
            <a:r>
              <a:rPr lang="ru-RU" sz="2000" b="1" dirty="0" smtClean="0">
                <a:solidFill>
                  <a:srgbClr val="666666"/>
                </a:solidFill>
                <a:latin typeface="Times New Roman" panose="02020603050405020304" pitchFamily="18" charset="0"/>
                <a:ea typeface="Times New Roman" panose="02020603050405020304" pitchFamily="18" charset="0"/>
              </a:rPr>
              <a:t>«Сортировка </a:t>
            </a:r>
            <a:r>
              <a:rPr lang="ru-RU" sz="2000" b="1" dirty="0">
                <a:solidFill>
                  <a:srgbClr val="666666"/>
                </a:solidFill>
                <a:latin typeface="Times New Roman" panose="02020603050405020304" pitchFamily="18" charset="0"/>
                <a:ea typeface="Times New Roman" panose="02020603050405020304" pitchFamily="18" charset="0"/>
              </a:rPr>
              <a:t>по цвету, форме, </a:t>
            </a:r>
            <a:r>
              <a:rPr lang="ru-RU" sz="2000" b="1" dirty="0" smtClean="0">
                <a:solidFill>
                  <a:srgbClr val="666666"/>
                </a:solidFill>
                <a:latin typeface="Times New Roman" panose="02020603050405020304" pitchFamily="18" charset="0"/>
                <a:ea typeface="Times New Roman" panose="02020603050405020304" pitchFamily="18" charset="0"/>
              </a:rPr>
              <a:t>величине».</a:t>
            </a:r>
            <a:r>
              <a:rPr lang="ru-RU" sz="2000" dirty="0" smtClean="0">
                <a:solidFill>
                  <a:srgbClr val="666666"/>
                </a:solidFill>
                <a:latin typeface="Times New Roman" panose="02020603050405020304" pitchFamily="18" charset="0"/>
                <a:ea typeface="Times New Roman" panose="02020603050405020304" pitchFamily="18" charset="0"/>
              </a:rPr>
              <a:t> </a:t>
            </a:r>
            <a:r>
              <a:rPr lang="ru-RU" sz="2000" dirty="0">
                <a:solidFill>
                  <a:srgbClr val="666666"/>
                </a:solidFill>
                <a:latin typeface="Times New Roman" panose="02020603050405020304" pitchFamily="18" charset="0"/>
                <a:ea typeface="Times New Roman" panose="02020603050405020304" pitchFamily="18" charset="0"/>
              </a:rPr>
              <a:t>Предметами для сортировки могут стать любые подручные материалы: игрушки, крышки, детали конструктора, </a:t>
            </a:r>
            <a:r>
              <a:rPr lang="ru-RU" sz="2000" dirty="0" smtClean="0">
                <a:solidFill>
                  <a:srgbClr val="666666"/>
                </a:solidFill>
                <a:latin typeface="Times New Roman" panose="02020603050405020304" pitchFamily="18" charset="0"/>
                <a:ea typeface="Times New Roman" panose="02020603050405020304" pitchFamily="18" charset="0"/>
              </a:rPr>
              <a:t>мозаика, кубики</a:t>
            </a:r>
            <a:r>
              <a:rPr lang="ru-RU" sz="2000" dirty="0">
                <a:solidFill>
                  <a:srgbClr val="666666"/>
                </a:solidFill>
                <a:latin typeface="Times New Roman" panose="02020603050405020304" pitchFamily="18" charset="0"/>
                <a:ea typeface="Times New Roman" panose="02020603050405020304" pitchFamily="18" charset="0"/>
              </a:rPr>
              <a:t>, пуговицы, крупы, </a:t>
            </a:r>
            <a:r>
              <a:rPr lang="ru-RU" sz="2000" dirty="0" smtClean="0">
                <a:solidFill>
                  <a:srgbClr val="666666"/>
                </a:solidFill>
                <a:latin typeface="Times New Roman" panose="02020603050405020304" pitchFamily="18" charset="0"/>
                <a:ea typeface="Times New Roman" panose="02020603050405020304" pitchFamily="18" charset="0"/>
              </a:rPr>
              <a:t>прищепки, карандаши </a:t>
            </a:r>
            <a:r>
              <a:rPr lang="ru-RU" sz="2000" dirty="0">
                <a:solidFill>
                  <a:srgbClr val="666666"/>
                </a:solidFill>
                <a:latin typeface="Times New Roman" panose="02020603050405020304" pitchFamily="18" charset="0"/>
                <a:ea typeface="Times New Roman" panose="02020603050405020304" pitchFamily="18" charset="0"/>
              </a:rPr>
              <a:t>и </a:t>
            </a:r>
            <a:r>
              <a:rPr lang="ru-RU" sz="2000" dirty="0" smtClean="0">
                <a:solidFill>
                  <a:srgbClr val="666666"/>
                </a:solidFill>
                <a:latin typeface="Times New Roman" panose="02020603050405020304" pitchFamily="18" charset="0"/>
                <a:ea typeface="Times New Roman" panose="02020603050405020304" pitchFamily="18" charset="0"/>
              </a:rPr>
              <a:t>т.д. </a:t>
            </a:r>
            <a:r>
              <a:rPr lang="ru-RU" sz="2000" dirty="0">
                <a:solidFill>
                  <a:srgbClr val="666666"/>
                </a:solidFill>
                <a:latin typeface="Times New Roman" panose="02020603050405020304" pitchFamily="18" charset="0"/>
                <a:ea typeface="Times New Roman" panose="02020603050405020304" pitchFamily="18" charset="0"/>
              </a:rPr>
              <a:t>Организовать игру можно различными способами: раскладывать </a:t>
            </a:r>
            <a:r>
              <a:rPr lang="ru-RU" sz="2000" dirty="0" smtClean="0">
                <a:solidFill>
                  <a:srgbClr val="666666"/>
                </a:solidFill>
                <a:latin typeface="Times New Roman" panose="02020603050405020304" pitchFamily="18" charset="0"/>
                <a:ea typeface="Times New Roman" panose="02020603050405020304" pitchFamily="18" charset="0"/>
              </a:rPr>
              <a:t>предметы, </a:t>
            </a:r>
            <a:r>
              <a:rPr lang="ru-RU" sz="2000" dirty="0">
                <a:solidFill>
                  <a:srgbClr val="666666"/>
                </a:solidFill>
                <a:latin typeface="Times New Roman" panose="02020603050405020304" pitchFamily="18" charset="0"/>
                <a:ea typeface="Times New Roman" panose="02020603050405020304" pitchFamily="18" charset="0"/>
              </a:rPr>
              <a:t>«прятать» предмет (разложить предметы так, чтобы они сливались с фоном), бросать предметы в отверстия нужного цвета/формы/размера. </a:t>
            </a:r>
            <a:endParaRPr lang="ru-RU" sz="2000" dirty="0">
              <a:latin typeface="Times New Roman" panose="02020603050405020304" pitchFamily="18" charset="0"/>
              <a:cs typeface="Times New Roman" panose="02020603050405020304" pitchFamily="18" charset="0"/>
            </a:endParaRPr>
          </a:p>
        </p:txBody>
      </p:sp>
      <p:pic>
        <p:nvPicPr>
          <p:cNvPr id="4" name="Рисунок 3" descr="C:\Users\lr\Desktop\из ватсапа\фото — копия\3c06b8f0-4d42-47c5-89c5-b536d9533837.jpg"/>
          <p:cNvPicPr/>
          <p:nvPr/>
        </p:nvPicPr>
        <p:blipFill>
          <a:blip r:embed="rId2">
            <a:extLst>
              <a:ext uri="{28A0092B-C50C-407E-A947-70E740481C1C}">
                <a14:useLocalDpi xmlns:a14="http://schemas.microsoft.com/office/drawing/2010/main" val="0"/>
              </a:ext>
            </a:extLst>
          </a:blip>
          <a:srcRect/>
          <a:stretch>
            <a:fillRect/>
          </a:stretch>
        </p:blipFill>
        <p:spPr bwMode="auto">
          <a:xfrm>
            <a:off x="230778" y="2599508"/>
            <a:ext cx="2057876" cy="2555058"/>
          </a:xfrm>
          <a:prstGeom prst="rect">
            <a:avLst/>
          </a:prstGeom>
          <a:noFill/>
          <a:ln>
            <a:noFill/>
          </a:ln>
        </p:spPr>
      </p:pic>
      <p:pic>
        <p:nvPicPr>
          <p:cNvPr id="5" name="Рисунок 4" descr="C:\Users\lr\Desktop\из ватсапа\фото — копия\3d2ebcb2-6ccf-47b0-9b17-311408bd0589.jpg"/>
          <p:cNvPicPr/>
          <p:nvPr/>
        </p:nvPicPr>
        <p:blipFill>
          <a:blip r:embed="rId3">
            <a:extLst>
              <a:ext uri="{28A0092B-C50C-407E-A947-70E740481C1C}">
                <a14:useLocalDpi xmlns:a14="http://schemas.microsoft.com/office/drawing/2010/main" val="0"/>
              </a:ext>
            </a:extLst>
          </a:blip>
          <a:srcRect/>
          <a:stretch>
            <a:fillRect/>
          </a:stretch>
        </p:blipFill>
        <p:spPr bwMode="auto">
          <a:xfrm>
            <a:off x="2519660" y="3657600"/>
            <a:ext cx="2277565" cy="2776945"/>
          </a:xfrm>
          <a:prstGeom prst="rect">
            <a:avLst/>
          </a:prstGeom>
          <a:noFill/>
          <a:ln>
            <a:noFill/>
          </a:ln>
        </p:spPr>
      </p:pic>
      <p:pic>
        <p:nvPicPr>
          <p:cNvPr id="8" name="Рисунок 7" descr="C:\Users\lr\Desktop\из ватсапа\фото — копия\a45bd2fc-aeda-47b8-94a2-cea3b22c9891.jpg"/>
          <p:cNvPicPr/>
          <p:nvPr/>
        </p:nvPicPr>
        <p:blipFill>
          <a:blip r:embed="rId4">
            <a:extLst>
              <a:ext uri="{28A0092B-C50C-407E-A947-70E740481C1C}">
                <a14:useLocalDpi xmlns:a14="http://schemas.microsoft.com/office/drawing/2010/main" val="0"/>
              </a:ext>
            </a:extLst>
          </a:blip>
          <a:srcRect/>
          <a:stretch>
            <a:fillRect/>
          </a:stretch>
        </p:blipFill>
        <p:spPr bwMode="auto">
          <a:xfrm>
            <a:off x="5028232" y="2736759"/>
            <a:ext cx="2239191" cy="2573201"/>
          </a:xfrm>
          <a:prstGeom prst="rect">
            <a:avLst/>
          </a:prstGeom>
          <a:noFill/>
          <a:ln>
            <a:noFill/>
          </a:ln>
        </p:spPr>
      </p:pic>
      <p:pic>
        <p:nvPicPr>
          <p:cNvPr id="9" name="Рисунок 8" descr="C:\Users\lr\Desktop\из ватсапа\фото — копия\a92ed977-fb96-47f1-a0a7-369c6ff2952b.jpg"/>
          <p:cNvPicPr/>
          <p:nvPr/>
        </p:nvPicPr>
        <p:blipFill>
          <a:blip r:embed="rId5">
            <a:extLst>
              <a:ext uri="{28A0092B-C50C-407E-A947-70E740481C1C}">
                <a14:useLocalDpi xmlns:a14="http://schemas.microsoft.com/office/drawing/2010/main" val="0"/>
              </a:ext>
            </a:extLst>
          </a:blip>
          <a:srcRect/>
          <a:stretch>
            <a:fillRect/>
          </a:stretch>
        </p:blipFill>
        <p:spPr bwMode="auto">
          <a:xfrm>
            <a:off x="7619153" y="2599508"/>
            <a:ext cx="2781300" cy="3523978"/>
          </a:xfrm>
          <a:prstGeom prst="rect">
            <a:avLst/>
          </a:prstGeom>
          <a:noFill/>
          <a:ln>
            <a:noFill/>
          </a:ln>
        </p:spPr>
      </p:pic>
    </p:spTree>
    <p:extLst>
      <p:ext uri="{BB962C8B-B14F-4D97-AF65-F5344CB8AC3E}">
        <p14:creationId xmlns:p14="http://schemas.microsoft.com/office/powerpoint/2010/main" val="1007745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lr\Desktop\из ватсапа\фото — копия\4d8e9bba-0e44-40bc-b62f-c6c578d8544f.jpg"/>
          <p:cNvPicPr/>
          <p:nvPr/>
        </p:nvPicPr>
        <p:blipFill>
          <a:blip r:embed="rId2">
            <a:extLst>
              <a:ext uri="{28A0092B-C50C-407E-A947-70E740481C1C}">
                <a14:useLocalDpi xmlns:a14="http://schemas.microsoft.com/office/drawing/2010/main" val="0"/>
              </a:ext>
            </a:extLst>
          </a:blip>
          <a:srcRect/>
          <a:stretch>
            <a:fillRect/>
          </a:stretch>
        </p:blipFill>
        <p:spPr bwMode="auto">
          <a:xfrm>
            <a:off x="6281328" y="1129598"/>
            <a:ext cx="4051392" cy="4212998"/>
          </a:xfrm>
          <a:prstGeom prst="rect">
            <a:avLst/>
          </a:prstGeom>
          <a:noFill/>
          <a:ln>
            <a:noFill/>
          </a:ln>
        </p:spPr>
      </p:pic>
      <p:pic>
        <p:nvPicPr>
          <p:cNvPr id="5" name="Рисунок 4" descr="C:\Users\lr\Desktop\из ватсапа\фото — копия\f350388d-f668-4109-8c01-35d164f8b311.jpg"/>
          <p:cNvPicPr/>
          <p:nvPr/>
        </p:nvPicPr>
        <p:blipFill>
          <a:blip r:embed="rId3">
            <a:extLst>
              <a:ext uri="{28A0092B-C50C-407E-A947-70E740481C1C}">
                <a14:useLocalDpi xmlns:a14="http://schemas.microsoft.com/office/drawing/2010/main" val="0"/>
              </a:ext>
            </a:extLst>
          </a:blip>
          <a:srcRect/>
          <a:stretch>
            <a:fillRect/>
          </a:stretch>
        </p:blipFill>
        <p:spPr bwMode="auto">
          <a:xfrm>
            <a:off x="461554" y="267562"/>
            <a:ext cx="2133600" cy="2795905"/>
          </a:xfrm>
          <a:prstGeom prst="rect">
            <a:avLst/>
          </a:prstGeom>
          <a:noFill/>
          <a:ln>
            <a:noFill/>
          </a:ln>
        </p:spPr>
      </p:pic>
      <p:pic>
        <p:nvPicPr>
          <p:cNvPr id="6" name="Рисунок 5" descr="C:\Users\lr\Desktop\из ватсапа\фото — копия\37430b41-d04e-4c64-8803-9819ca6474c1.jpg"/>
          <p:cNvPicPr/>
          <p:nvPr/>
        </p:nvPicPr>
        <p:blipFill>
          <a:blip r:embed="rId4">
            <a:extLst>
              <a:ext uri="{28A0092B-C50C-407E-A947-70E740481C1C}">
                <a14:useLocalDpi xmlns:a14="http://schemas.microsoft.com/office/drawing/2010/main" val="0"/>
              </a:ext>
            </a:extLst>
          </a:blip>
          <a:srcRect/>
          <a:stretch>
            <a:fillRect/>
          </a:stretch>
        </p:blipFill>
        <p:spPr bwMode="auto">
          <a:xfrm>
            <a:off x="261257" y="3481251"/>
            <a:ext cx="2534194" cy="3035979"/>
          </a:xfrm>
          <a:prstGeom prst="rect">
            <a:avLst/>
          </a:prstGeom>
          <a:noFill/>
          <a:ln>
            <a:noFill/>
          </a:ln>
        </p:spPr>
      </p:pic>
      <p:pic>
        <p:nvPicPr>
          <p:cNvPr id="7" name="Рисунок 6" descr="C:\Users\lr\Desktop\из ватсапа\фото — копия\25ab063a-bd49-4ed2-941d-e24b2da79ccb.jpg"/>
          <p:cNvPicPr/>
          <p:nvPr/>
        </p:nvPicPr>
        <p:blipFill>
          <a:blip r:embed="rId5">
            <a:extLst>
              <a:ext uri="{28A0092B-C50C-407E-A947-70E740481C1C}">
                <a14:useLocalDpi xmlns:a14="http://schemas.microsoft.com/office/drawing/2010/main" val="0"/>
              </a:ext>
            </a:extLst>
          </a:blip>
          <a:srcRect/>
          <a:stretch>
            <a:fillRect/>
          </a:stretch>
        </p:blipFill>
        <p:spPr bwMode="auto">
          <a:xfrm>
            <a:off x="3307080" y="267562"/>
            <a:ext cx="2453640" cy="2968535"/>
          </a:xfrm>
          <a:prstGeom prst="rect">
            <a:avLst/>
          </a:prstGeom>
          <a:noFill/>
          <a:ln>
            <a:noFill/>
          </a:ln>
        </p:spPr>
      </p:pic>
      <p:pic>
        <p:nvPicPr>
          <p:cNvPr id="8" name="Рисунок 7" descr="C:\Users\lr\Desktop\из ватсапа\фото — копия\25d9e784-b8ea-4eab-bc23-59a2e0c92f71.jpg"/>
          <p:cNvPicPr/>
          <p:nvPr/>
        </p:nvPicPr>
        <p:blipFill>
          <a:blip r:embed="rId6">
            <a:extLst>
              <a:ext uri="{28A0092B-C50C-407E-A947-70E740481C1C}">
                <a14:useLocalDpi xmlns:a14="http://schemas.microsoft.com/office/drawing/2010/main" val="0"/>
              </a:ext>
            </a:extLst>
          </a:blip>
          <a:srcRect/>
          <a:stretch>
            <a:fillRect/>
          </a:stretch>
        </p:blipFill>
        <p:spPr bwMode="auto">
          <a:xfrm>
            <a:off x="3303269" y="3481251"/>
            <a:ext cx="2653393" cy="3035979"/>
          </a:xfrm>
          <a:prstGeom prst="rect">
            <a:avLst/>
          </a:prstGeom>
          <a:noFill/>
          <a:ln>
            <a:noFill/>
          </a:ln>
        </p:spPr>
      </p:pic>
    </p:spTree>
    <p:extLst>
      <p:ext uri="{BB962C8B-B14F-4D97-AF65-F5344CB8AC3E}">
        <p14:creationId xmlns:p14="http://schemas.microsoft.com/office/powerpoint/2010/main" val="4034774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2381794"/>
          </a:xfrm>
        </p:spPr>
        <p:txBody>
          <a:bodyPr>
            <a:noAutofit/>
          </a:bodyPr>
          <a:lstStyle/>
          <a:p>
            <a:pPr>
              <a:lnSpc>
                <a:spcPct val="107000"/>
              </a:lnSpc>
              <a:spcBef>
                <a:spcPts val="450"/>
              </a:spcBef>
              <a:spcAft>
                <a:spcPts val="450"/>
              </a:spcAft>
            </a:pPr>
            <a:r>
              <a:rPr lang="ru-RU" sz="2000" b="1"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«Чего не хватает». </a:t>
            </a:r>
            <a:r>
              <a:rPr lang="ru-RU" sz="2000"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На листе бумаги </a:t>
            </a:r>
            <a:r>
              <a:rPr lang="ru-RU" sz="2000"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изобразите несколько предметов или животных, но не дорисовывайте их до конца. </a:t>
            </a:r>
            <a:r>
              <a:rPr lang="ru-RU" sz="2000"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Один или несколько существенных признаков предметов должны отсутствовать (например, заяц без ушей, стол без ножки, машина без колес), а задача </a:t>
            </a:r>
            <a:r>
              <a:rPr lang="ru-RU" sz="2000"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ребенка </a:t>
            </a:r>
            <a:r>
              <a:rPr lang="ru-RU" sz="2000"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 сказать, чего не хватает на картинке</a:t>
            </a:r>
            <a:r>
              <a:rPr lang="ru-RU" sz="2000"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a:t>
            </a:r>
            <a:br>
              <a:rPr lang="ru-RU" sz="2000"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b="1"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Путаницы». </a:t>
            </a:r>
            <a:r>
              <a:rPr lang="ru-RU" sz="2000"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Покажите картинку с наложенными друг на друга контурами знакомых ему предметов. Ребенок должен назвать всех, кто на ней изображен.</a:t>
            </a:r>
            <a:r>
              <a:rPr lang="ru-RU" sz="2000" dirty="0">
                <a:latin typeface="Times New Roman" panose="02020603050405020304" pitchFamily="18" charset="0"/>
                <a:ea typeface="Calibri" panose="020F0502020204030204" pitchFamily="34" charset="0"/>
                <a:cs typeface="Times New Roman" panose="02020603050405020304" pitchFamily="18" charset="0"/>
              </a:rPr>
              <a:t/>
            </a:r>
            <a:br>
              <a:rPr lang="ru-RU" sz="2000" dirty="0">
                <a:latin typeface="Times New Roman" panose="02020603050405020304" pitchFamily="18" charset="0"/>
                <a:ea typeface="Calibri" panose="020F0502020204030204" pitchFamily="34"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4" name="Рисунок 3" descr="C:\Users\lr\Desktop\из ватсапа\фото — копия\dc563d41-fe59-4186-9061-2b2a6b31e22a.jpg"/>
          <p:cNvPicPr/>
          <p:nvPr/>
        </p:nvPicPr>
        <p:blipFill>
          <a:blip r:embed="rId2">
            <a:extLst>
              <a:ext uri="{28A0092B-C50C-407E-A947-70E740481C1C}">
                <a14:useLocalDpi xmlns:a14="http://schemas.microsoft.com/office/drawing/2010/main" val="0"/>
              </a:ext>
            </a:extLst>
          </a:blip>
          <a:srcRect/>
          <a:stretch>
            <a:fillRect/>
          </a:stretch>
        </p:blipFill>
        <p:spPr bwMode="auto">
          <a:xfrm>
            <a:off x="1401763" y="3366227"/>
            <a:ext cx="2882855" cy="3286760"/>
          </a:xfrm>
          <a:prstGeom prst="rect">
            <a:avLst/>
          </a:prstGeom>
          <a:noFill/>
          <a:ln>
            <a:noFill/>
          </a:ln>
        </p:spPr>
      </p:pic>
      <p:pic>
        <p:nvPicPr>
          <p:cNvPr id="5" name="Рисунок 4" descr="C:\Users\lr\Desktop\из ватсапа\фото — копия\5bf041a0-e04c-4d9a-b660-c1a073cb190e.jpg"/>
          <p:cNvPicPr/>
          <p:nvPr/>
        </p:nvPicPr>
        <p:blipFill>
          <a:blip r:embed="rId3">
            <a:extLst>
              <a:ext uri="{28A0092B-C50C-407E-A947-70E740481C1C}">
                <a14:useLocalDpi xmlns:a14="http://schemas.microsoft.com/office/drawing/2010/main" val="0"/>
              </a:ext>
            </a:extLst>
          </a:blip>
          <a:srcRect/>
          <a:stretch>
            <a:fillRect/>
          </a:stretch>
        </p:blipFill>
        <p:spPr bwMode="auto">
          <a:xfrm>
            <a:off x="5726157" y="3105059"/>
            <a:ext cx="2921453" cy="3547927"/>
          </a:xfrm>
          <a:prstGeom prst="rect">
            <a:avLst/>
          </a:prstGeom>
          <a:noFill/>
          <a:ln>
            <a:noFill/>
          </a:ln>
        </p:spPr>
      </p:pic>
    </p:spTree>
    <p:extLst>
      <p:ext uri="{BB962C8B-B14F-4D97-AF65-F5344CB8AC3E}">
        <p14:creationId xmlns:p14="http://schemas.microsoft.com/office/powerpoint/2010/main" val="3832440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9211249" cy="1924594"/>
          </a:xfrm>
        </p:spPr>
        <p:txBody>
          <a:bodyPr>
            <a:noAutofit/>
          </a:bodyPr>
          <a:lstStyle/>
          <a:p>
            <a:r>
              <a:rPr lang="ru-RU" sz="2800" b="1" dirty="0" smtClean="0">
                <a:solidFill>
                  <a:schemeClr val="tx1"/>
                </a:solidFill>
                <a:latin typeface="Times New Roman" panose="02020603050405020304" pitchFamily="18" charset="0"/>
                <a:cs typeface="Times New Roman" panose="02020603050405020304" pitchFamily="18" charset="0"/>
              </a:rPr>
              <a:t>«Составь по образцу».</a:t>
            </a:r>
            <a:r>
              <a:rPr lang="ru-RU" sz="2800" dirty="0" smtClean="0">
                <a:solidFill>
                  <a:schemeClr val="tx1"/>
                </a:solidFill>
                <a:latin typeface="Times New Roman" panose="02020603050405020304" pitchFamily="18" charset="0"/>
                <a:cs typeface="Times New Roman" panose="02020603050405020304" pitchFamily="18" charset="0"/>
              </a:rPr>
              <a:t>  Эти игры, в которых ребенку требуется составлять определенную последовательность из предложенных элементов по образцу. </a:t>
            </a: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descr="C:\Users\lr\Desktop\из ватсапа\фото — копия\0e1a9a85-dc9e-4664-a13b-0acc4224582a.jpg"/>
          <p:cNvPicPr/>
          <p:nvPr/>
        </p:nvPicPr>
        <p:blipFill>
          <a:blip r:embed="rId2">
            <a:extLst>
              <a:ext uri="{28A0092B-C50C-407E-A947-70E740481C1C}">
                <a14:useLocalDpi xmlns:a14="http://schemas.microsoft.com/office/drawing/2010/main" val="0"/>
              </a:ext>
            </a:extLst>
          </a:blip>
          <a:srcRect/>
          <a:stretch>
            <a:fillRect/>
          </a:stretch>
        </p:blipFill>
        <p:spPr bwMode="auto">
          <a:xfrm>
            <a:off x="298510" y="2048872"/>
            <a:ext cx="2457753" cy="3372213"/>
          </a:xfrm>
          <a:prstGeom prst="rect">
            <a:avLst/>
          </a:prstGeom>
          <a:noFill/>
          <a:ln>
            <a:noFill/>
          </a:ln>
        </p:spPr>
      </p:pic>
      <p:pic>
        <p:nvPicPr>
          <p:cNvPr id="5" name="Рисунок 4" descr="C:\Users\lr\Desktop\из ватсапа\фото — копия\198cb695-2e18-4f9e-93d7-1c156bb20c09.jpg"/>
          <p:cNvPicPr/>
          <p:nvPr/>
        </p:nvPicPr>
        <p:blipFill>
          <a:blip r:embed="rId3">
            <a:extLst>
              <a:ext uri="{28A0092B-C50C-407E-A947-70E740481C1C}">
                <a14:useLocalDpi xmlns:a14="http://schemas.microsoft.com/office/drawing/2010/main" val="0"/>
              </a:ext>
            </a:extLst>
          </a:blip>
          <a:srcRect/>
          <a:stretch>
            <a:fillRect/>
          </a:stretch>
        </p:blipFill>
        <p:spPr bwMode="auto">
          <a:xfrm>
            <a:off x="2869048" y="3553098"/>
            <a:ext cx="2413909" cy="3087006"/>
          </a:xfrm>
          <a:prstGeom prst="rect">
            <a:avLst/>
          </a:prstGeom>
          <a:noFill/>
          <a:ln>
            <a:noFill/>
          </a:ln>
        </p:spPr>
      </p:pic>
      <p:pic>
        <p:nvPicPr>
          <p:cNvPr id="6" name="Рисунок 5" descr="C:\Users\lr\Desktop\из ватсапа\фото — копия\802a91cc-3b69-41ef-9b0a-559fe39fbc85.jpg"/>
          <p:cNvPicPr/>
          <p:nvPr/>
        </p:nvPicPr>
        <p:blipFill>
          <a:blip r:embed="rId4">
            <a:extLst>
              <a:ext uri="{28A0092B-C50C-407E-A947-70E740481C1C}">
                <a14:useLocalDpi xmlns:a14="http://schemas.microsoft.com/office/drawing/2010/main" val="0"/>
              </a:ext>
            </a:extLst>
          </a:blip>
          <a:srcRect/>
          <a:stretch>
            <a:fillRect/>
          </a:stretch>
        </p:blipFill>
        <p:spPr bwMode="auto">
          <a:xfrm>
            <a:off x="5395742" y="2048872"/>
            <a:ext cx="2285218" cy="3102383"/>
          </a:xfrm>
          <a:prstGeom prst="rect">
            <a:avLst/>
          </a:prstGeom>
          <a:noFill/>
          <a:ln>
            <a:noFill/>
          </a:ln>
        </p:spPr>
      </p:pic>
      <p:pic>
        <p:nvPicPr>
          <p:cNvPr id="7" name="Рисунок 6" descr="C:\Users\lr\Desktop\из ватсапа\фото — копия\3594be42-dc09-4f32-bdba-119d569dc386.jpg"/>
          <p:cNvPicPr/>
          <p:nvPr/>
        </p:nvPicPr>
        <p:blipFill>
          <a:blip r:embed="rId5">
            <a:extLst>
              <a:ext uri="{28A0092B-C50C-407E-A947-70E740481C1C}">
                <a14:useLocalDpi xmlns:a14="http://schemas.microsoft.com/office/drawing/2010/main" val="0"/>
              </a:ext>
            </a:extLst>
          </a:blip>
          <a:srcRect/>
          <a:stretch>
            <a:fillRect/>
          </a:stretch>
        </p:blipFill>
        <p:spPr bwMode="auto">
          <a:xfrm>
            <a:off x="7922436" y="2194673"/>
            <a:ext cx="3232275" cy="4166939"/>
          </a:xfrm>
          <a:prstGeom prst="rect">
            <a:avLst/>
          </a:prstGeom>
          <a:noFill/>
          <a:ln>
            <a:noFill/>
          </a:ln>
        </p:spPr>
      </p:pic>
    </p:spTree>
    <p:extLst>
      <p:ext uri="{BB962C8B-B14F-4D97-AF65-F5344CB8AC3E}">
        <p14:creationId xmlns:p14="http://schemas.microsoft.com/office/powerpoint/2010/main" val="3528258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984069"/>
          </a:xfrm>
        </p:spPr>
        <p:txBody>
          <a:bodyPr>
            <a:normAutofit/>
          </a:bodyPr>
          <a:lstStyle/>
          <a:p>
            <a:pPr algn="ctr"/>
            <a:r>
              <a:rPr lang="ru-RU" sz="4400" b="1" dirty="0">
                <a:solidFill>
                  <a:srgbClr val="666666"/>
                </a:solidFill>
                <a:latin typeface="Times New Roman" panose="02020603050405020304" pitchFamily="18" charset="0"/>
                <a:ea typeface="Times New Roman" panose="02020603050405020304" pitchFamily="18" charset="0"/>
              </a:rPr>
              <a:t>Тактильное восприятие</a:t>
            </a:r>
            <a:endParaRPr lang="ru-RU" sz="4400" b="1" dirty="0"/>
          </a:p>
        </p:txBody>
      </p:sp>
      <p:pic>
        <p:nvPicPr>
          <p:cNvPr id="5" name="Рисунок 4" descr="https://mdou104.edu.yar.ru/saved/image_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3292" y="2482486"/>
            <a:ext cx="6004752" cy="2546713"/>
          </a:xfrm>
          <a:prstGeom prst="rect">
            <a:avLst/>
          </a:prstGeom>
          <a:noFill/>
          <a:ln>
            <a:noFill/>
          </a:ln>
        </p:spPr>
      </p:pic>
    </p:spTree>
    <p:extLst>
      <p:ext uri="{BB962C8B-B14F-4D97-AF65-F5344CB8AC3E}">
        <p14:creationId xmlns:p14="http://schemas.microsoft.com/office/powerpoint/2010/main" val="87302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2831" y="478971"/>
            <a:ext cx="8596668" cy="2342606"/>
          </a:xfrm>
        </p:spPr>
        <p:txBody>
          <a:bodyPr>
            <a:normAutofit fontScale="90000"/>
          </a:bodyPr>
          <a:lstStyle/>
          <a:p>
            <a:r>
              <a:rPr lang="ru-RU" sz="2200" b="1"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«Волшебный </a:t>
            </a:r>
            <a:r>
              <a:rPr lang="ru-RU" sz="2200" b="1"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мешочек». </a:t>
            </a:r>
            <a:r>
              <a:rPr lang="ru-RU" sz="2200"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Для этой игры понадобится непрозрачный мешочек и мелкие предметы различной формы и текстуры. Основываясь на своих тактильных ощущениях, ребёнок должен вытащить ту вещь, которую </a:t>
            </a:r>
            <a:r>
              <a:rPr lang="ru-RU" sz="2200"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вы </a:t>
            </a:r>
            <a:r>
              <a:rPr lang="ru-RU" sz="2200"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ему </a:t>
            </a:r>
            <a:r>
              <a:rPr lang="ru-RU" sz="2200"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назовёте.</a:t>
            </a:r>
            <a:br>
              <a:rPr lang="ru-RU" sz="2200"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br>
            <a:r>
              <a:rPr lang="ru-RU" sz="2200" b="1"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«Узнай предмет по контуру».  </a:t>
            </a:r>
            <a:r>
              <a:rPr lang="ru-RU" sz="2200"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Ребенку завязывают глаза и дают в руки  фигуру (это может быть зайчик, елочка, пирамидка, домик, рыбка, птичка). Убирают фигуру, развязывают глаза и просят показать нужную фигуру. </a:t>
            </a:r>
            <a:r>
              <a:rPr lang="ru-RU" sz="2200" dirty="0">
                <a:solidFill>
                  <a:srgbClr val="90C226"/>
                </a:solidFill>
                <a:latin typeface="Times New Roman" panose="02020603050405020304" pitchFamily="18" charset="0"/>
                <a:ea typeface="Calibri" panose="020F0502020204030204" pitchFamily="34" charset="0"/>
                <a:cs typeface="Times New Roman" panose="02020603050405020304" pitchFamily="18" charset="0"/>
              </a:rPr>
              <a:t/>
            </a:r>
            <a:br>
              <a:rPr lang="ru-RU" sz="2200" dirty="0">
                <a:solidFill>
                  <a:srgbClr val="90C226"/>
                </a:solidFill>
                <a:latin typeface="Times New Roman" panose="02020603050405020304" pitchFamily="18" charset="0"/>
                <a:ea typeface="Calibri" panose="020F0502020204030204" pitchFamily="34" charset="0"/>
                <a:cs typeface="Times New Roman" panose="02020603050405020304" pitchFamily="18" charset="0"/>
              </a:rPr>
            </a:br>
            <a:r>
              <a:rPr lang="ru-RU" sz="2000" dirty="0" smtClean="0">
                <a:solidFill>
                  <a:srgbClr val="666666"/>
                </a:solidFill>
                <a:latin typeface="Times New Roman" panose="02020603050405020304" pitchFamily="18" charset="0"/>
                <a:ea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pic>
        <p:nvPicPr>
          <p:cNvPr id="4" name="Рисунок 3" descr="C:\Users\lr\Desktop\из ватсапа\фото — копия\2912870d-4a39-4b3c-9a6e-2bd32cf8253b.jpg"/>
          <p:cNvPicPr/>
          <p:nvPr/>
        </p:nvPicPr>
        <p:blipFill>
          <a:blip r:embed="rId2">
            <a:extLst>
              <a:ext uri="{28A0092B-C50C-407E-A947-70E740481C1C}">
                <a14:useLocalDpi xmlns:a14="http://schemas.microsoft.com/office/drawing/2010/main" val="0"/>
              </a:ext>
            </a:extLst>
          </a:blip>
          <a:srcRect/>
          <a:stretch>
            <a:fillRect/>
          </a:stretch>
        </p:blipFill>
        <p:spPr bwMode="auto">
          <a:xfrm>
            <a:off x="572831" y="3113406"/>
            <a:ext cx="2858589" cy="3241675"/>
          </a:xfrm>
          <a:prstGeom prst="rect">
            <a:avLst/>
          </a:prstGeom>
          <a:noFill/>
          <a:ln>
            <a:noFill/>
          </a:ln>
        </p:spPr>
      </p:pic>
      <p:pic>
        <p:nvPicPr>
          <p:cNvPr id="5" name="Рисунок 4" descr="C:\Users\lr\Desktop\из ватсапа\фото — копия\eff9773a-81fa-4138-b6b9-20937d9f8c22.jpg"/>
          <p:cNvPicPr/>
          <p:nvPr/>
        </p:nvPicPr>
        <p:blipFill>
          <a:blip r:embed="rId3">
            <a:extLst>
              <a:ext uri="{28A0092B-C50C-407E-A947-70E740481C1C}">
                <a14:useLocalDpi xmlns:a14="http://schemas.microsoft.com/office/drawing/2010/main" val="0"/>
              </a:ext>
            </a:extLst>
          </a:blip>
          <a:srcRect/>
          <a:stretch>
            <a:fillRect/>
          </a:stretch>
        </p:blipFill>
        <p:spPr bwMode="auto">
          <a:xfrm>
            <a:off x="7001691" y="2821577"/>
            <a:ext cx="2299064" cy="2973885"/>
          </a:xfrm>
          <a:prstGeom prst="rect">
            <a:avLst/>
          </a:prstGeom>
          <a:noFill/>
          <a:ln>
            <a:noFill/>
          </a:ln>
        </p:spPr>
      </p:pic>
      <p:pic>
        <p:nvPicPr>
          <p:cNvPr id="6" name="Рисунок 5" descr="C:\Users\lr\Desktop\из ватсапа\фото — копия\e9a4c73d-5a35-4712-a049-7ef7a1162bdb.jpg"/>
          <p:cNvPicPr/>
          <p:nvPr/>
        </p:nvPicPr>
        <p:blipFill>
          <a:blip r:embed="rId4">
            <a:extLst>
              <a:ext uri="{28A0092B-C50C-407E-A947-70E740481C1C}">
                <a14:useLocalDpi xmlns:a14="http://schemas.microsoft.com/office/drawing/2010/main" val="0"/>
              </a:ext>
            </a:extLst>
          </a:blip>
          <a:srcRect/>
          <a:stretch>
            <a:fillRect/>
          </a:stretch>
        </p:blipFill>
        <p:spPr bwMode="auto">
          <a:xfrm>
            <a:off x="4019126" y="3174366"/>
            <a:ext cx="2394858" cy="3180715"/>
          </a:xfrm>
          <a:prstGeom prst="rect">
            <a:avLst/>
          </a:prstGeom>
          <a:noFill/>
          <a:ln>
            <a:noFill/>
          </a:ln>
        </p:spPr>
      </p:pic>
    </p:spTree>
    <p:extLst>
      <p:ext uri="{BB962C8B-B14F-4D97-AF65-F5344CB8AC3E}">
        <p14:creationId xmlns:p14="http://schemas.microsoft.com/office/powerpoint/2010/main" val="4267756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8976117" cy="1584960"/>
          </a:xfrm>
        </p:spPr>
        <p:txBody>
          <a:bodyPr>
            <a:normAutofit/>
          </a:bodyPr>
          <a:lstStyle/>
          <a:p>
            <a:pPr algn="ctr">
              <a:lnSpc>
                <a:spcPct val="107000"/>
              </a:lnSpc>
              <a:spcBef>
                <a:spcPts val="450"/>
              </a:spcBef>
              <a:spcAft>
                <a:spcPts val="450"/>
              </a:spcAft>
            </a:pPr>
            <a:r>
              <a:rPr lang="ru-RU" sz="4400" b="1" dirty="0">
                <a:solidFill>
                  <a:srgbClr val="666666"/>
                </a:solidFill>
                <a:latin typeface="Times New Roman" panose="02020603050405020304" pitchFamily="18" charset="0"/>
                <a:ea typeface="Times New Roman" panose="02020603050405020304" pitchFamily="18" charset="0"/>
              </a:rPr>
              <a:t>Восприятия обоняния и вкуса</a:t>
            </a:r>
            <a:endParaRPr lang="ru-RU" sz="4400" b="1" dirty="0">
              <a:latin typeface="Times New Roman" panose="02020603050405020304" pitchFamily="18" charset="0"/>
              <a:cs typeface="Times New Roman" panose="02020603050405020304" pitchFamily="18" charset="0"/>
            </a:endParaRPr>
          </a:p>
        </p:txBody>
      </p:sp>
      <p:pic>
        <p:nvPicPr>
          <p:cNvPr id="4" name="Рисунок 3" descr="https://robotlandia.ru/abc2/pic/03/04.png"/>
          <p:cNvPicPr/>
          <p:nvPr/>
        </p:nvPicPr>
        <p:blipFill>
          <a:blip r:embed="rId2">
            <a:extLst>
              <a:ext uri="{28A0092B-C50C-407E-A947-70E740481C1C}">
                <a14:useLocalDpi xmlns:a14="http://schemas.microsoft.com/office/drawing/2010/main" val="0"/>
              </a:ext>
            </a:extLst>
          </a:blip>
          <a:srcRect/>
          <a:stretch>
            <a:fillRect/>
          </a:stretch>
        </p:blipFill>
        <p:spPr bwMode="auto">
          <a:xfrm>
            <a:off x="3034936" y="2054134"/>
            <a:ext cx="3666309" cy="3589020"/>
          </a:xfrm>
          <a:prstGeom prst="rect">
            <a:avLst/>
          </a:prstGeom>
          <a:noFill/>
          <a:ln>
            <a:noFill/>
          </a:ln>
        </p:spPr>
      </p:pic>
    </p:spTree>
    <p:extLst>
      <p:ext uri="{BB962C8B-B14F-4D97-AF65-F5344CB8AC3E}">
        <p14:creationId xmlns:p14="http://schemas.microsoft.com/office/powerpoint/2010/main" val="262825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8145" y="701039"/>
            <a:ext cx="8976117" cy="5804263"/>
          </a:xfrm>
        </p:spPr>
        <p:txBody>
          <a:bodyPr>
            <a:normAutofit/>
          </a:bodyPr>
          <a:lstStyle/>
          <a:p>
            <a:pPr>
              <a:lnSpc>
                <a:spcPct val="107000"/>
              </a:lnSpc>
              <a:spcBef>
                <a:spcPts val="450"/>
              </a:spcBef>
              <a:spcAft>
                <a:spcPts val="450"/>
              </a:spcAft>
            </a:pPr>
            <a:r>
              <a:rPr lang="ru-RU" b="1"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«Определи </a:t>
            </a:r>
            <a:r>
              <a:rPr lang="ru-RU" b="1"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на </a:t>
            </a:r>
            <a:r>
              <a:rPr lang="ru-RU" b="1"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вкус». </a:t>
            </a:r>
            <a:r>
              <a:rPr lang="ru-RU"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Сырые и вареные продукты; что за фрукт; </a:t>
            </a:r>
            <a:r>
              <a:rPr lang="ru-RU"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сладкий</a:t>
            </a:r>
            <a:r>
              <a:rPr lang="ru-RU"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 кислый, соленый. </a:t>
            </a:r>
            <a:br>
              <a:rPr lang="ru-RU"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br>
            <a:r>
              <a:rPr lang="ru-RU" b="1"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«Определи </a:t>
            </a:r>
            <a:r>
              <a:rPr lang="ru-RU" b="1"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на запах</a:t>
            </a:r>
            <a:r>
              <a:rPr lang="ru-RU" b="1"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a:t>
            </a:r>
            <a:r>
              <a:rPr lang="ru-RU"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проводится с завязанными глазами: съедобное и несъедобное; что сегодня на обед; в какой банке какой продукт (можно использовать кофе, апельсин, специи</a:t>
            </a:r>
            <a:r>
              <a:rPr lang="ru-RU"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a:t>
            </a:r>
            <a:r>
              <a:rPr lang="ru-RU" dirty="0">
                <a:latin typeface="Times New Roman" panose="02020603050405020304" pitchFamily="18" charset="0"/>
                <a:ea typeface="Calibri" panose="020F0502020204030204" pitchFamily="34" charset="0"/>
                <a:cs typeface="Times New Roman" panose="02020603050405020304" pitchFamily="18" charset="0"/>
              </a:rPr>
              <a:t/>
            </a:r>
            <a:br>
              <a:rPr lang="ru-RU" dirty="0">
                <a:latin typeface="Times New Roman" panose="02020603050405020304" pitchFamily="18" charset="0"/>
                <a:ea typeface="Calibri" panose="020F0502020204030204" pitchFamily="34"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003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662610" cy="5190309"/>
          </a:xfrm>
        </p:spPr>
        <p:txBody>
          <a:bodyPr>
            <a:normAutofit/>
          </a:bodyPr>
          <a:lstStyle/>
          <a:p>
            <a:pPr>
              <a:lnSpc>
                <a:spcPct val="107000"/>
              </a:lnSpc>
              <a:spcBef>
                <a:spcPts val="450"/>
              </a:spcBef>
              <a:spcAft>
                <a:spcPts val="450"/>
              </a:spcAft>
            </a:pPr>
            <a:r>
              <a:rPr lang="ru-RU" sz="2800" b="1"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Восприятие </a:t>
            </a:r>
            <a:r>
              <a:rPr lang="ru-RU" sz="2800"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 это базовый психический процесс, на основе которого формируются все остальные (внимание, мышление, речь, память и воображение). </a:t>
            </a:r>
            <a:r>
              <a:rPr lang="ru-RU" sz="2800"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Ребёнок </a:t>
            </a:r>
            <a:r>
              <a:rPr lang="ru-RU" sz="2800"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проходит путь от непосредственного чувственного восприятия до способности составлять обобщенное представление о предметах. Развитию восприятия у детей необходимо уделять достаточно внимания, ведь от его уровня во многом зависит способность ребёнка к обучению.</a:t>
            </a:r>
            <a:r>
              <a:rPr lang="ru-RU" sz="2800" dirty="0">
                <a:latin typeface="Calibri" panose="020F0502020204030204" pitchFamily="34" charset="0"/>
                <a:ea typeface="Calibri" panose="020F0502020204030204" pitchFamily="34" charset="0"/>
                <a:cs typeface="Times New Roman" panose="02020603050405020304" pitchFamily="18" charset="0"/>
              </a:rPr>
              <a:t/>
            </a:r>
            <a:br>
              <a:rPr lang="ru-RU" sz="2800" dirty="0">
                <a:latin typeface="Calibri" panose="020F0502020204030204" pitchFamily="34" charset="0"/>
                <a:ea typeface="Calibri" panose="020F0502020204030204" pitchFamily="34"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0968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50313" y="-235131"/>
            <a:ext cx="7766936" cy="6570617"/>
          </a:xfrm>
        </p:spPr>
        <p:txBody>
          <a:bodyPr/>
          <a:lstStyle/>
          <a:p>
            <a:pPr algn="l">
              <a:lnSpc>
                <a:spcPct val="107000"/>
              </a:lnSpc>
              <a:spcBef>
                <a:spcPts val="450"/>
              </a:spcBef>
              <a:spcAft>
                <a:spcPts val="450"/>
              </a:spcAft>
            </a:pPr>
            <a:r>
              <a:rPr lang="ru-RU" sz="2200"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     Одной </a:t>
            </a:r>
            <a:r>
              <a:rPr lang="ru-RU" sz="2200"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из задач умственного воспитания ребёнка является формирование системы элементарных знаний о предметах </a:t>
            </a:r>
            <a:r>
              <a:rPr lang="ru-RU" sz="2200"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и</a:t>
            </a:r>
            <a:br>
              <a:rPr lang="ru-RU" sz="2200"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br>
            <a:r>
              <a:rPr lang="ru-RU" sz="2200"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 явлениях окружающей жизни. </a:t>
            </a:r>
            <a:br>
              <a:rPr lang="ru-RU" sz="2200"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br>
            <a:r>
              <a:rPr lang="ru-RU" sz="2200"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    Познание </a:t>
            </a:r>
            <a:r>
              <a:rPr lang="ru-RU" sz="2200"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начинается с чувственного ознакомления с предметами и явлениями окружающего мира, с ощущений и восприятия. </a:t>
            </a:r>
            <a:r>
              <a:rPr lang="ru-RU" sz="2200"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200"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br>
            <a:r>
              <a:rPr lang="ru-RU" sz="2200"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    Первый </a:t>
            </a:r>
            <a:r>
              <a:rPr lang="ru-RU" sz="2200"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источник знаний о мире — ощущения. С помощью ощущений ребёнок познаёт отдельные признаки, свойства предметов, которые непосредственно воздействуют на его органы чувств. Так </a:t>
            </a:r>
            <a:r>
              <a:rPr lang="ru-RU" sz="2200"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ребенок </a:t>
            </a:r>
            <a:r>
              <a:rPr lang="ru-RU" sz="2200"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узнаёт о том, что предметы имеют свой вкус, цвет, величину, запах, звук, вес, температуру и др. </a:t>
            </a:r>
            <a:r>
              <a:rPr lang="ru-RU" sz="2200"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200"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br>
            <a:r>
              <a:rPr lang="ru-RU" sz="2200"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    Более </a:t>
            </a:r>
            <a:r>
              <a:rPr lang="ru-RU" sz="2200"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сложным познавательным процессом является восприятие, обеспечивающее отражение всех (многих) признаков предмета, с которым ребёнок непосредственно соприкасается.</a:t>
            </a:r>
            <a:r>
              <a:rPr lang="ru-RU" sz="2000" dirty="0">
                <a:latin typeface="Calibri" panose="020F0502020204030204" pitchFamily="34" charset="0"/>
                <a:ea typeface="Calibri" panose="020F0502020204030204" pitchFamily="34" charset="0"/>
                <a:cs typeface="Times New Roman" panose="02020603050405020304" pitchFamily="18" charset="0"/>
              </a:rPr>
              <a:t/>
            </a:r>
            <a:br>
              <a:rPr lang="ru-RU" sz="2000" dirty="0">
                <a:latin typeface="Calibri" panose="020F0502020204030204" pitchFamily="34" charset="0"/>
                <a:ea typeface="Calibri" panose="020F0502020204030204" pitchFamily="34"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5840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92239" y="605461"/>
            <a:ext cx="8760711" cy="5072312"/>
          </a:xfrm>
          <a:prstGeom prst="rect">
            <a:avLst/>
          </a:prstGeom>
        </p:spPr>
      </p:pic>
    </p:spTree>
    <p:extLst>
      <p:ext uri="{BB962C8B-B14F-4D97-AF65-F5344CB8AC3E}">
        <p14:creationId xmlns:p14="http://schemas.microsoft.com/office/powerpoint/2010/main" val="123747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2434046"/>
          </a:xfrm>
        </p:spPr>
        <p:txBody>
          <a:bodyPr>
            <a:noAutofit/>
          </a:bodyPr>
          <a:lstStyle/>
          <a:p>
            <a:r>
              <a:rPr lang="ru-RU" sz="2800" dirty="0" smtClean="0">
                <a:solidFill>
                  <a:srgbClr val="666666"/>
                </a:solidFill>
                <a:latin typeface="Times New Roman" panose="02020603050405020304" pitchFamily="18" charset="0"/>
                <a:ea typeface="Times New Roman" panose="02020603050405020304" pitchFamily="18" charset="0"/>
              </a:rPr>
              <a:t>     Сенсорное </a:t>
            </a:r>
            <a:r>
              <a:rPr lang="ru-RU" sz="2800" dirty="0">
                <a:solidFill>
                  <a:srgbClr val="666666"/>
                </a:solidFill>
                <a:latin typeface="Times New Roman" panose="02020603050405020304" pitchFamily="18" charset="0"/>
                <a:ea typeface="Times New Roman" panose="02020603050405020304" pitchFamily="18" charset="0"/>
              </a:rPr>
              <a:t>развитие ребёнка — это развитие его восприятия и формирования представлений о важнейших свойствах предметов, их форме, цвете, величине, положении в пространстве, а также запахе и вкусе. </a:t>
            </a:r>
            <a:endParaRPr lang="ru-RU" sz="2800" dirty="0">
              <a:latin typeface="Times New Roman" panose="02020603050405020304" pitchFamily="18" charset="0"/>
              <a:cs typeface="Times New Roman" panose="02020603050405020304" pitchFamily="18" charset="0"/>
            </a:endParaRPr>
          </a:p>
        </p:txBody>
      </p:sp>
      <p:pic>
        <p:nvPicPr>
          <p:cNvPr id="4" name="Рисунок 3" descr="https://fs.znanio.ru/d5af0e/c3/97/39a762a4cdae064f2e929e4a0683ab1736.jpg"/>
          <p:cNvPicPr/>
          <p:nvPr/>
        </p:nvPicPr>
        <p:blipFill rotWithShape="1">
          <a:blip r:embed="rId2">
            <a:extLst>
              <a:ext uri="{28A0092B-C50C-407E-A947-70E740481C1C}">
                <a14:useLocalDpi xmlns:a14="http://schemas.microsoft.com/office/drawing/2010/main" val="0"/>
              </a:ext>
            </a:extLst>
          </a:blip>
          <a:srcRect l="4291" t="16329" r="6306" b="51635"/>
          <a:stretch/>
        </p:blipFill>
        <p:spPr bwMode="auto">
          <a:xfrm>
            <a:off x="1005214" y="3474721"/>
            <a:ext cx="8268788" cy="212924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534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6704" y="896983"/>
            <a:ext cx="9211249" cy="4824550"/>
          </a:xfrm>
        </p:spPr>
        <p:txBody>
          <a:bodyPr>
            <a:normAutofit/>
          </a:bodyPr>
          <a:lstStyle/>
          <a:p>
            <a:r>
              <a:rPr lang="ru-RU" sz="2000" dirty="0" smtClean="0">
                <a:solidFill>
                  <a:srgbClr val="666666"/>
                </a:solidFill>
                <a:latin typeface="Times New Roman" panose="02020603050405020304" pitchFamily="18" charset="0"/>
                <a:ea typeface="Times New Roman" panose="02020603050405020304" pitchFamily="18" charset="0"/>
              </a:rPr>
              <a:t>     </a:t>
            </a:r>
            <a:r>
              <a:rPr lang="ru-RU" sz="2800" dirty="0" smtClean="0">
                <a:solidFill>
                  <a:srgbClr val="666666"/>
                </a:solidFill>
                <a:latin typeface="Times New Roman" panose="02020603050405020304" pitchFamily="18" charset="0"/>
                <a:ea typeface="Times New Roman" panose="02020603050405020304" pitchFamily="18" charset="0"/>
              </a:rPr>
              <a:t>В </a:t>
            </a:r>
            <a:r>
              <a:rPr lang="ru-RU" sz="2800" dirty="0">
                <a:solidFill>
                  <a:srgbClr val="666666"/>
                </a:solidFill>
                <a:latin typeface="Times New Roman" panose="02020603050405020304" pitchFamily="18" charset="0"/>
                <a:ea typeface="Times New Roman" panose="02020603050405020304" pitchFamily="18" charset="0"/>
              </a:rPr>
              <a:t>сенсорном воспитании сложилось традиционное содержание. </a:t>
            </a:r>
            <a:r>
              <a:rPr lang="ru-RU" sz="2800" dirty="0" smtClean="0">
                <a:solidFill>
                  <a:srgbClr val="666666"/>
                </a:solidFill>
                <a:latin typeface="Times New Roman" panose="02020603050405020304" pitchFamily="18" charset="0"/>
                <a:ea typeface="Times New Roman" panose="02020603050405020304" pitchFamily="18" charset="0"/>
              </a:rPr>
              <a:t/>
            </a:r>
            <a:br>
              <a:rPr lang="ru-RU" sz="2800" dirty="0" smtClean="0">
                <a:solidFill>
                  <a:srgbClr val="666666"/>
                </a:solidFill>
                <a:latin typeface="Times New Roman" panose="02020603050405020304" pitchFamily="18" charset="0"/>
                <a:ea typeface="Times New Roman" panose="02020603050405020304" pitchFamily="18" charset="0"/>
              </a:rPr>
            </a:br>
            <a:r>
              <a:rPr lang="ru-RU" sz="2800" dirty="0" smtClean="0">
                <a:solidFill>
                  <a:srgbClr val="666666"/>
                </a:solidFill>
                <a:latin typeface="Times New Roman" panose="02020603050405020304" pitchFamily="18" charset="0"/>
                <a:ea typeface="Times New Roman" panose="02020603050405020304" pitchFamily="18" charset="0"/>
              </a:rPr>
              <a:t>     Это </a:t>
            </a:r>
            <a:r>
              <a:rPr lang="ru-RU" sz="2800" dirty="0">
                <a:solidFill>
                  <a:srgbClr val="666666"/>
                </a:solidFill>
                <a:latin typeface="Times New Roman" panose="02020603050405020304" pitchFamily="18" charset="0"/>
                <a:ea typeface="Times New Roman" panose="02020603050405020304" pitchFamily="18" charset="0"/>
              </a:rPr>
              <a:t>знакомство с цветом, величиной, формой, вкусом, запахом, фактурой, тяжестью, звучанием предметов окружающего мира, с ориентированием в пространстве. </a:t>
            </a:r>
            <a:r>
              <a:rPr lang="ru-RU" sz="2800" dirty="0" smtClean="0">
                <a:solidFill>
                  <a:srgbClr val="666666"/>
                </a:solidFill>
                <a:latin typeface="Times New Roman" panose="02020603050405020304" pitchFamily="18" charset="0"/>
                <a:ea typeface="Times New Roman" panose="02020603050405020304" pitchFamily="18" charset="0"/>
              </a:rPr>
              <a:t/>
            </a:r>
            <a:br>
              <a:rPr lang="ru-RU" sz="2800" dirty="0" smtClean="0">
                <a:solidFill>
                  <a:srgbClr val="666666"/>
                </a:solidFill>
                <a:latin typeface="Times New Roman" panose="02020603050405020304" pitchFamily="18" charset="0"/>
                <a:ea typeface="Times New Roman" panose="02020603050405020304" pitchFamily="18" charset="0"/>
              </a:rPr>
            </a:br>
            <a:r>
              <a:rPr lang="ru-RU" sz="2800" dirty="0">
                <a:solidFill>
                  <a:srgbClr val="666666"/>
                </a:solidFill>
                <a:latin typeface="Times New Roman" panose="02020603050405020304" pitchFamily="18" charset="0"/>
                <a:ea typeface="Times New Roman" panose="02020603050405020304" pitchFamily="18" charset="0"/>
              </a:rPr>
              <a:t> </a:t>
            </a:r>
            <a:r>
              <a:rPr lang="ru-RU" sz="2800" dirty="0" smtClean="0">
                <a:solidFill>
                  <a:srgbClr val="666666"/>
                </a:solidFill>
                <a:latin typeface="Times New Roman" panose="02020603050405020304" pitchFamily="18" charset="0"/>
                <a:ea typeface="Times New Roman" panose="02020603050405020304" pitchFamily="18" charset="0"/>
              </a:rPr>
              <a:t>    При </a:t>
            </a:r>
            <a:r>
              <a:rPr lang="ru-RU" sz="2800" dirty="0">
                <a:solidFill>
                  <a:srgbClr val="666666"/>
                </a:solidFill>
                <a:latin typeface="Times New Roman" panose="02020603050405020304" pitchFamily="18" charset="0"/>
                <a:ea typeface="Times New Roman" panose="02020603050405020304" pitchFamily="18" charset="0"/>
              </a:rPr>
              <a:t>этом ставится задача </a:t>
            </a:r>
            <a:r>
              <a:rPr lang="ru-RU" sz="2800" dirty="0" smtClean="0">
                <a:solidFill>
                  <a:srgbClr val="666666"/>
                </a:solidFill>
                <a:latin typeface="Times New Roman" panose="02020603050405020304" pitchFamily="18" charset="0"/>
                <a:ea typeface="Times New Roman" panose="02020603050405020304" pitchFamily="18" charset="0"/>
              </a:rPr>
              <a:t>повышения чувствительности </a:t>
            </a:r>
            <a:r>
              <a:rPr lang="ru-RU" sz="2800" dirty="0">
                <a:solidFill>
                  <a:srgbClr val="666666"/>
                </a:solidFill>
                <a:latin typeface="Times New Roman" panose="02020603050405020304" pitchFamily="18" charset="0"/>
                <a:ea typeface="Times New Roman" panose="02020603050405020304" pitchFamily="18" charset="0"/>
              </a:rPr>
              <a:t>соответствующих анализаторов (развитие тактильной, зрительной, обонятельной, слуховой чувствительности и др.), которая проявляется в различении признаков и свойств.</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3206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447" y="439782"/>
            <a:ext cx="9524759" cy="3283132"/>
          </a:xfrm>
        </p:spPr>
        <p:txBody>
          <a:bodyPr>
            <a:noAutofit/>
          </a:bodyPr>
          <a:lstStyle/>
          <a:p>
            <a:pPr algn="ctr">
              <a:lnSpc>
                <a:spcPct val="107000"/>
              </a:lnSpc>
              <a:spcBef>
                <a:spcPts val="450"/>
              </a:spcBef>
              <a:spcAft>
                <a:spcPts val="0"/>
              </a:spcAft>
            </a:pPr>
            <a:r>
              <a:rPr lang="ru-RU" sz="6000" b="1"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Игры на развитие сенсорного восприятия </a:t>
            </a:r>
            <a:r>
              <a:rPr lang="ru-RU" sz="1800" b="1" dirty="0" smtClean="0">
                <a:latin typeface="Calibri" panose="020F0502020204030204" pitchFamily="34" charset="0"/>
                <a:ea typeface="Calibri" panose="020F0502020204030204" pitchFamily="34" charset="0"/>
                <a:cs typeface="Times New Roman" panose="02020603050405020304" pitchFamily="18" charset="0"/>
              </a:rPr>
              <a:t/>
            </a:r>
            <a:br>
              <a:rPr lang="ru-RU" sz="1800" b="1" dirty="0" smtClean="0">
                <a:latin typeface="Calibri" panose="020F0502020204030204" pitchFamily="34" charset="0"/>
                <a:ea typeface="Calibri" panose="020F0502020204030204" pitchFamily="34"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2540188" y="2952206"/>
            <a:ext cx="5015275" cy="3264444"/>
          </a:xfrm>
          <a:prstGeom prst="rect">
            <a:avLst/>
          </a:prstGeom>
          <a:noFill/>
        </p:spPr>
      </p:pic>
    </p:spTree>
    <p:extLst>
      <p:ext uri="{BB962C8B-B14F-4D97-AF65-F5344CB8AC3E}">
        <p14:creationId xmlns:p14="http://schemas.microsoft.com/office/powerpoint/2010/main" val="1026513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89055" y="314477"/>
            <a:ext cx="7766936" cy="1919272"/>
          </a:xfrm>
        </p:spPr>
        <p:txBody>
          <a:bodyPr/>
          <a:lstStyle/>
          <a:p>
            <a:pPr algn="ctr"/>
            <a:r>
              <a:rPr lang="ru-RU" sz="4400" b="1"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Слуховое восприятие:</a:t>
            </a:r>
            <a:r>
              <a:rPr lang="ru-RU" sz="4400" b="1" dirty="0">
                <a:solidFill>
                  <a:srgbClr val="90C226"/>
                </a:solidFill>
                <a:latin typeface="Calibri" panose="020F0502020204030204" pitchFamily="34" charset="0"/>
                <a:ea typeface="Calibri" panose="020F0502020204030204" pitchFamily="34" charset="0"/>
                <a:cs typeface="Times New Roman" panose="02020603050405020304" pitchFamily="18" charset="0"/>
              </a:rPr>
              <a:t/>
            </a:r>
            <a:br>
              <a:rPr lang="ru-RU" sz="4400" b="1" dirty="0">
                <a:solidFill>
                  <a:srgbClr val="90C226"/>
                </a:solidFill>
                <a:latin typeface="Calibri" panose="020F0502020204030204" pitchFamily="34" charset="0"/>
                <a:ea typeface="Calibri" panose="020F0502020204030204" pitchFamily="34" charset="0"/>
                <a:cs typeface="Times New Roman" panose="02020603050405020304" pitchFamily="18" charset="0"/>
              </a:rPr>
            </a:br>
            <a:endParaRPr lang="ru-RU" sz="4400" dirty="0">
              <a:latin typeface="Times New Roman" panose="02020603050405020304" pitchFamily="18" charset="0"/>
              <a:cs typeface="Times New Roman" panose="02020603050405020304" pitchFamily="18" charset="0"/>
            </a:endParaRPr>
          </a:p>
        </p:txBody>
      </p:sp>
      <p:pic>
        <p:nvPicPr>
          <p:cNvPr id="5" name="Рисунок 4" descr="https://detsad-shop.ru/images/thumbnails/1495/1223/detailed/31/%D0%BC%D1%83%D0%B7%D1%8B%D0%BA%D0%B0%D0%BB%D1%8C%D0%BD%D1%8B%D0%B8%CC%86_%D0%BD%D0%B0%D0%B1%D0%BE%D1%8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1133" y="2233749"/>
            <a:ext cx="5600273" cy="3661047"/>
          </a:xfrm>
          <a:prstGeom prst="rect">
            <a:avLst/>
          </a:prstGeom>
          <a:noFill/>
          <a:ln>
            <a:noFill/>
          </a:ln>
        </p:spPr>
      </p:pic>
    </p:spTree>
    <p:extLst>
      <p:ext uri="{BB962C8B-B14F-4D97-AF65-F5344CB8AC3E}">
        <p14:creationId xmlns:p14="http://schemas.microsoft.com/office/powerpoint/2010/main" val="1056482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562670"/>
            <a:ext cx="8360229" cy="3186369"/>
          </a:xfrm>
        </p:spPr>
        <p:txBody>
          <a:bodyPr/>
          <a:lstStyle/>
          <a:p>
            <a:pPr algn="just"/>
            <a:r>
              <a:rPr lang="ru-RU" sz="2800"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«Чей </a:t>
            </a:r>
            <a:r>
              <a:rPr lang="ru-RU" sz="2800" b="1"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звук?»</a:t>
            </a:r>
            <a:r>
              <a:rPr lang="ru-RU" sz="2800"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 Педагог с помощью предметов издает различные звуки: шуршит пакетом, рвет бумагу, стучит молотком, звенит колокольчиком, погремушкой и так далее. Ребёнок должен догадаться, какому предмету соответствует каждый    звук.</a:t>
            </a:r>
            <a:r>
              <a:rPr lang="ru-RU" sz="2800" dirty="0">
                <a:solidFill>
                  <a:srgbClr val="90C226"/>
                </a:solidFill>
                <a:latin typeface="Calibri" panose="020F0502020204030204" pitchFamily="34" charset="0"/>
                <a:ea typeface="Calibri" panose="020F0502020204030204" pitchFamily="34" charset="0"/>
                <a:cs typeface="Times New Roman" panose="02020603050405020304" pitchFamily="18" charset="0"/>
              </a:rPr>
              <a:t/>
            </a:r>
            <a:br>
              <a:rPr lang="ru-RU" sz="2800" dirty="0">
                <a:solidFill>
                  <a:srgbClr val="90C226"/>
                </a:solidFill>
                <a:latin typeface="Calibri" panose="020F0502020204030204" pitchFamily="34" charset="0"/>
                <a:ea typeface="Calibri" panose="020F0502020204030204" pitchFamily="34" charset="0"/>
                <a:cs typeface="Times New Roman" panose="02020603050405020304" pitchFamily="18" charset="0"/>
              </a:rPr>
            </a:br>
            <a:r>
              <a:rPr lang="ru-RU" sz="1800" dirty="0">
                <a:solidFill>
                  <a:srgbClr val="90C226"/>
                </a:solidFill>
                <a:latin typeface="Calibri" panose="020F0502020204030204" pitchFamily="34" charset="0"/>
                <a:ea typeface="Calibri" panose="020F0502020204030204" pitchFamily="34" charset="0"/>
                <a:cs typeface="Times New Roman" panose="02020603050405020304" pitchFamily="18" charset="0"/>
              </a:rPr>
              <a:t>     </a:t>
            </a:r>
            <a:r>
              <a:rPr lang="ru-RU" sz="2000"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 </a:t>
            </a:r>
            <a:br>
              <a:rPr lang="ru-RU" sz="2000"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4" name="Рисунок 3" descr="C:\Users\lr\Desktop\из ватсапа\фото — копия\d2596c80-1400-414e-ba26-03d1b10cbf8e.jpg"/>
          <p:cNvPicPr/>
          <p:nvPr/>
        </p:nvPicPr>
        <p:blipFill>
          <a:blip r:embed="rId2">
            <a:extLst>
              <a:ext uri="{28A0092B-C50C-407E-A947-70E740481C1C}">
                <a14:useLocalDpi xmlns:a14="http://schemas.microsoft.com/office/drawing/2010/main" val="0"/>
              </a:ext>
            </a:extLst>
          </a:blip>
          <a:srcRect/>
          <a:stretch>
            <a:fillRect/>
          </a:stretch>
        </p:blipFill>
        <p:spPr bwMode="auto">
          <a:xfrm>
            <a:off x="914400" y="2929298"/>
            <a:ext cx="3135086" cy="3680508"/>
          </a:xfrm>
          <a:prstGeom prst="rect">
            <a:avLst/>
          </a:prstGeom>
          <a:noFill/>
          <a:ln>
            <a:noFill/>
          </a:ln>
        </p:spPr>
      </p:pic>
      <p:pic>
        <p:nvPicPr>
          <p:cNvPr id="5" name="Рисунок 4" descr="C:\Users\lr\Desktop\из ватсапа\фото — копия\b3da3ba3-56b0-45f6-b93e-28b11f64d8a8.jpg"/>
          <p:cNvPicPr/>
          <p:nvPr/>
        </p:nvPicPr>
        <p:blipFill>
          <a:blip r:embed="rId3">
            <a:extLst>
              <a:ext uri="{28A0092B-C50C-407E-A947-70E740481C1C}">
                <a14:useLocalDpi xmlns:a14="http://schemas.microsoft.com/office/drawing/2010/main" val="0"/>
              </a:ext>
            </a:extLst>
          </a:blip>
          <a:srcRect/>
          <a:stretch>
            <a:fillRect/>
          </a:stretch>
        </p:blipFill>
        <p:spPr bwMode="auto">
          <a:xfrm>
            <a:off x="6035056" y="2835791"/>
            <a:ext cx="2899939" cy="3617260"/>
          </a:xfrm>
          <a:prstGeom prst="rect">
            <a:avLst/>
          </a:prstGeom>
          <a:noFill/>
          <a:ln>
            <a:noFill/>
          </a:ln>
        </p:spPr>
      </p:pic>
    </p:spTree>
    <p:extLst>
      <p:ext uri="{BB962C8B-B14F-4D97-AF65-F5344CB8AC3E}">
        <p14:creationId xmlns:p14="http://schemas.microsoft.com/office/powerpoint/2010/main" val="322949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88274" y="379791"/>
            <a:ext cx="8556172" cy="2716106"/>
          </a:xfrm>
        </p:spPr>
        <p:txBody>
          <a:bodyPr/>
          <a:lstStyle/>
          <a:p>
            <a:pPr algn="just"/>
            <a:r>
              <a:rPr lang="ru-RU" sz="2800" b="1" dirty="0" smtClean="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Где позвонили?». </a:t>
            </a:r>
            <a:r>
              <a:rPr lang="ru-RU" sz="2800"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Ребенок закрывает глаза, а педагог тихо встает в стороне от него (слева, справа, сзади) и звенит в колокольчик. Ребенок, не открывая глаза, должен указать направление, откуда доноситься звук. </a:t>
            </a:r>
            <a:r>
              <a:rPr lang="ru-RU" sz="2800" dirty="0">
                <a:solidFill>
                  <a:srgbClr val="90C226"/>
                </a:solidFill>
                <a:latin typeface="Calibri" panose="020F0502020204030204" pitchFamily="34" charset="0"/>
                <a:ea typeface="Calibri" panose="020F0502020204030204" pitchFamily="34" charset="0"/>
                <a:cs typeface="Times New Roman" panose="02020603050405020304" pitchFamily="18" charset="0"/>
              </a:rPr>
              <a:t/>
            </a:r>
            <a:br>
              <a:rPr lang="ru-RU" sz="2800" dirty="0">
                <a:solidFill>
                  <a:srgbClr val="90C226"/>
                </a:solidFill>
                <a:latin typeface="Calibri" panose="020F0502020204030204" pitchFamily="34" charset="0"/>
                <a:ea typeface="Calibri" panose="020F0502020204030204" pitchFamily="34"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4" name="Рисунок 3" descr="C:\Users\lr\Desktop\из ватсапа\фото\5c703dbd-c19e-4d16-8d3a-f4342ae13656.jpg"/>
          <p:cNvPicPr/>
          <p:nvPr/>
        </p:nvPicPr>
        <p:blipFill>
          <a:blip r:embed="rId2">
            <a:extLst>
              <a:ext uri="{28A0092B-C50C-407E-A947-70E740481C1C}">
                <a14:useLocalDpi xmlns:a14="http://schemas.microsoft.com/office/drawing/2010/main" val="0"/>
              </a:ext>
            </a:extLst>
          </a:blip>
          <a:srcRect/>
          <a:stretch>
            <a:fillRect/>
          </a:stretch>
        </p:blipFill>
        <p:spPr bwMode="auto">
          <a:xfrm>
            <a:off x="1031966" y="2393564"/>
            <a:ext cx="3135085" cy="3896133"/>
          </a:xfrm>
          <a:prstGeom prst="rect">
            <a:avLst/>
          </a:prstGeom>
          <a:noFill/>
          <a:ln>
            <a:noFill/>
          </a:ln>
        </p:spPr>
      </p:pic>
      <p:pic>
        <p:nvPicPr>
          <p:cNvPr id="5" name="Рисунок 4" descr="C:\Users\lr\Desktop\из ватсапа\фото — копия\ed793572-f896-433d-9094-e3a3045a9bcb.jpg"/>
          <p:cNvPicPr/>
          <p:nvPr/>
        </p:nvPicPr>
        <p:blipFill>
          <a:blip r:embed="rId3">
            <a:extLst>
              <a:ext uri="{28A0092B-C50C-407E-A947-70E740481C1C}">
                <a14:useLocalDpi xmlns:a14="http://schemas.microsoft.com/office/drawing/2010/main" val="0"/>
              </a:ext>
            </a:extLst>
          </a:blip>
          <a:srcRect/>
          <a:stretch>
            <a:fillRect/>
          </a:stretch>
        </p:blipFill>
        <p:spPr bwMode="auto">
          <a:xfrm>
            <a:off x="6008368" y="2393566"/>
            <a:ext cx="3070317" cy="3896132"/>
          </a:xfrm>
          <a:prstGeom prst="rect">
            <a:avLst/>
          </a:prstGeom>
          <a:noFill/>
          <a:ln>
            <a:noFill/>
          </a:ln>
        </p:spPr>
      </p:pic>
    </p:spTree>
    <p:extLst>
      <p:ext uri="{BB962C8B-B14F-4D97-AF65-F5344CB8AC3E}">
        <p14:creationId xmlns:p14="http://schemas.microsoft.com/office/powerpoint/2010/main" val="2759608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89501" y="301414"/>
            <a:ext cx="7179733" cy="743615"/>
          </a:xfrm>
        </p:spPr>
        <p:txBody>
          <a:bodyPr/>
          <a:lstStyle/>
          <a:p>
            <a:r>
              <a:rPr lang="ru-RU" sz="4400" b="1" dirty="0">
                <a:solidFill>
                  <a:srgbClr val="666666"/>
                </a:solidFill>
                <a:latin typeface="Times New Roman" panose="02020603050405020304" pitchFamily="18" charset="0"/>
                <a:ea typeface="Times New Roman" panose="02020603050405020304" pitchFamily="18" charset="0"/>
              </a:rPr>
              <a:t>Зрительное восприятие</a:t>
            </a:r>
            <a:endParaRPr lang="ru-RU" sz="4400" b="1" dirty="0">
              <a:latin typeface="Times New Roman" panose="02020603050405020304" pitchFamily="18" charset="0"/>
              <a:cs typeface="Times New Roman" panose="02020603050405020304" pitchFamily="18" charset="0"/>
            </a:endParaRPr>
          </a:p>
        </p:txBody>
      </p:sp>
      <p:pic>
        <p:nvPicPr>
          <p:cNvPr id="5" name="Рисунок 4" descr="http://kidiki.club/task_source/489_150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5268" y="1920240"/>
            <a:ext cx="4462863" cy="4078922"/>
          </a:xfrm>
          <a:prstGeom prst="rect">
            <a:avLst/>
          </a:prstGeom>
          <a:noFill/>
          <a:ln>
            <a:noFill/>
          </a:ln>
        </p:spPr>
      </p:pic>
    </p:spTree>
    <p:extLst>
      <p:ext uri="{BB962C8B-B14F-4D97-AF65-F5344CB8AC3E}">
        <p14:creationId xmlns:p14="http://schemas.microsoft.com/office/powerpoint/2010/main" val="2003726148"/>
      </p:ext>
    </p:extLst>
  </p:cSld>
  <p:clrMapOvr>
    <a:masterClrMapping/>
  </p:clrMapOvr>
</p:sld>
</file>

<file path=ppt/theme/theme1.xml><?xml version="1.0" encoding="utf-8"?>
<a:theme xmlns:a="http://schemas.openxmlformats.org/drawingml/2006/main" name="Аспект">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177</TotalTime>
  <Words>448</Words>
  <Application>Microsoft Office PowerPoint</Application>
  <PresentationFormat>Произвольный</PresentationFormat>
  <Paragraphs>21</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Аспект</vt:lpstr>
      <vt:lpstr>           МКОУ РАООП  «Старогородковская специальная (коррекционная) школа-интернат им. Заслуженного учителя РФ Фурагиной А.В.»  Сенсорное развитие – как основа умственного развития детей.  Игры на развитие сенсорного восприятия.</vt:lpstr>
      <vt:lpstr>     Одной из задач умственного воспитания ребёнка является формирование системы элементарных знаний о предметах и  явлениях окружающей жизни.       Познание начинается с чувственного ознакомления с предметами и явлениями окружающего мира, с ощущений и восприятия.       Первый источник знаний о мире — ощущения. С помощью ощущений ребёнок познаёт отдельные признаки, свойства предметов, которые непосредственно воздействуют на его органы чувств. Так ребенок узнаёт о том, что предметы имеют свой вкус, цвет, величину, запах, звук, вес, температуру и др.       Более сложным познавательным процессом является восприятие, обеспечивающее отражение всех (многих) признаков предмета, с которым ребёнок непосредственно соприкасается. </vt:lpstr>
      <vt:lpstr>     Сенсорное развитие ребёнка — это развитие его восприятия и формирования представлений о важнейших свойствах предметов, их форме, цвете, величине, положении в пространстве, а также запахе и вкусе. </vt:lpstr>
      <vt:lpstr>     В сенсорном воспитании сложилось традиционное содержание.       Это знакомство с цветом, величиной, формой, вкусом, запахом, фактурой, тяжестью, звучанием предметов окружающего мира, с ориентированием в пространстве.       При этом ставится задача повышения чувствительности соответствующих анализаторов (развитие тактильной, зрительной, обонятельной, слуховой чувствительности и др.), которая проявляется в различении признаков и свойств.</vt:lpstr>
      <vt:lpstr>Игры на развитие сенсорного восприятия  </vt:lpstr>
      <vt:lpstr>Слуховое восприятие: </vt:lpstr>
      <vt:lpstr> «Чей звук?». Педагог с помощью предметов издает различные звуки: шуршит пакетом, рвет бумагу, стучит молотком, звенит колокольчиком, погремушкой и так далее. Ребёнок должен догадаться, какому предмету соответствует каждый    звук.        </vt:lpstr>
      <vt:lpstr>    «Где позвонили?». Ребенок закрывает глаза, а педагог тихо встает в стороне от него (слева, справа, сзади) и звенит в колокольчик. Ребенок, не открывая глаза, должен указать направление, откуда доноситься звук.  </vt:lpstr>
      <vt:lpstr>Зрительное восприятие</vt:lpstr>
      <vt:lpstr>«Пазлы и разрезные картинки». Эти игры, в которых ребенку требуется собрать целую картину из кусочков, отлично развивают зрительное восприятие. </vt:lpstr>
      <vt:lpstr>«Сортировка по цвету, форме, величине». Предметами для сортировки могут стать любые подручные материалы: игрушки, крышки, детали конструктора, мозаика, кубики, пуговицы, крупы, прищепки, карандаши и т.д. Организовать игру можно различными способами: раскладывать предметы, «прятать» предмет (разложить предметы так, чтобы они сливались с фоном), бросать предметы в отверстия нужного цвета/формы/размера. </vt:lpstr>
      <vt:lpstr>Презентация PowerPoint</vt:lpstr>
      <vt:lpstr>«Чего не хватает». На листе бумаги изобразите несколько предметов или животных, но не дорисовывайте их до конца. Один или несколько существенных признаков предметов должны отсутствовать (например, заяц без ушей, стол без ножки, машина без колес), а задача ребенка – сказать, чего не хватает на картинке. « Путаницы». Покажите картинку с наложенными друг на друга контурами знакомых ему предметов. Ребенок должен назвать всех, кто на ней изображен. </vt:lpstr>
      <vt:lpstr>«Составь по образцу».  Эти игры, в которых ребенку требуется составлять определенную последовательность из предложенных элементов по образцу. </vt:lpstr>
      <vt:lpstr>Тактильное восприятие</vt:lpstr>
      <vt:lpstr>«Волшебный мешочек». Для этой игры понадобится непрозрачный мешочек и мелкие предметы различной формы и текстуры. Основываясь на своих тактильных ощущениях, ребёнок должен вытащить ту вещь, которую вы ему назовёте. «Узнай предмет по контуру».  Ребенку завязывают глаза и дают в руки  фигуру (это может быть зайчик, елочка, пирамидка, домик, рыбка, птичка). Убирают фигуру, развязывают глаза и просят показать нужную фигуру.   </vt:lpstr>
      <vt:lpstr>Восприятия обоняния и вкуса</vt:lpstr>
      <vt:lpstr>«Определи на вкус». Сырые и вареные продукты; что за фрукт; сладкий, кислый, соленый.  «Определи на запах». проводится с завязанными глазами: съедобное и несъедобное; что сегодня на обед; в какой банке какой продукт (можно использовать кофе, апельсин, специи). </vt:lpstr>
      <vt:lpstr>Восприятие – это базовый психический процесс, на основе которого формируются все остальные (внимание, мышление, речь, память и воображение). Ребёнок проходит путь от непосредственного чувственного восприятия до способности составлять обобщенное представление о предметах. Развитию восприятия у детей необходимо уделять достаточно внимания, ведь от его уровня во многом зависит способность ребёнка к обучению. </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МКОУ Старогородковская школа-интернат  Сенсорное развитие – как основа умственного развития детей.  Игры на развитие сенсорного восприятия.</dc:title>
  <dc:creator>lr</dc:creator>
  <cp:lastModifiedBy>Виктория</cp:lastModifiedBy>
  <cp:revision>52</cp:revision>
  <dcterms:created xsi:type="dcterms:W3CDTF">2022-11-11T10:00:51Z</dcterms:created>
  <dcterms:modified xsi:type="dcterms:W3CDTF">2023-12-06T09:24:36Z</dcterms:modified>
</cp:coreProperties>
</file>