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C9BB-DC20-457F-BFAD-244783AD3D2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29B2-61A1-4685-A776-45588A85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27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C9BB-DC20-457F-BFAD-244783AD3D2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29B2-61A1-4685-A776-45588A85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0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C9BB-DC20-457F-BFAD-244783AD3D2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29B2-61A1-4685-A776-45588A85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12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C9BB-DC20-457F-BFAD-244783AD3D2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29B2-61A1-4685-A776-45588A85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1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C9BB-DC20-457F-BFAD-244783AD3D2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29B2-61A1-4685-A776-45588A85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C9BB-DC20-457F-BFAD-244783AD3D2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29B2-61A1-4685-A776-45588A85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5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C9BB-DC20-457F-BFAD-244783AD3D2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29B2-61A1-4685-A776-45588A85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6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C9BB-DC20-457F-BFAD-244783AD3D2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29B2-61A1-4685-A776-45588A85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7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C9BB-DC20-457F-BFAD-244783AD3D2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29B2-61A1-4685-A776-45588A85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7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C9BB-DC20-457F-BFAD-244783AD3D2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29B2-61A1-4685-A776-45588A85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36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C9BB-DC20-457F-BFAD-244783AD3D2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29B2-61A1-4685-A776-45588A85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0C9BB-DC20-457F-BFAD-244783AD3D2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C29B2-61A1-4685-A776-45588A85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28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3961" y="2428407"/>
            <a:ext cx="9144000" cy="1621202"/>
          </a:xfrm>
          <a:solidFill>
            <a:srgbClr val="E8A952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ДПИ и НП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89298" y="5202238"/>
            <a:ext cx="3502702" cy="1655762"/>
          </a:xfrm>
          <a:solidFill>
            <a:srgbClr val="E8A952">
              <a:alpha val="70000"/>
            </a:srgbClr>
          </a:solidFill>
        </p:spPr>
        <p:txBody>
          <a:bodyPr/>
          <a:lstStyle/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Подготовила: </a:t>
            </a:r>
          </a:p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педагог Кирилова А. А.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4108"/>
          </a:xfrm>
        </p:spPr>
        <p:txBody>
          <a:bodyPr/>
          <a:lstStyle/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Что же такое ДПИ?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58743"/>
            <a:ext cx="4856813" cy="448742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Georgia" panose="02040502050405020303" pitchFamily="18" charset="0"/>
              </a:rPr>
              <a:t>Декоративно-прикладное искусство </a:t>
            </a:r>
            <a:r>
              <a:rPr lang="ru-RU" dirty="0" smtClean="0">
                <a:latin typeface="Georgia" panose="02040502050405020303" pitchFamily="18" charset="0"/>
              </a:rPr>
              <a:t>– область, которая охватывает различные виды творческой деятельности, направленные на создание художественных изделий с бытовыми и художественными функциями.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813" y="846397"/>
            <a:ext cx="4690836" cy="312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503" y="3602453"/>
            <a:ext cx="4466246" cy="3073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4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108" y="2676676"/>
            <a:ext cx="3550601" cy="23675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714" y="0"/>
            <a:ext cx="10080885" cy="83944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Разделение ДПИ по материалу: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902" y="674556"/>
            <a:ext cx="11887200" cy="593610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Georgia" panose="02040502050405020303" pitchFamily="18" charset="0"/>
              </a:rPr>
              <a:t>Металл                                                          Дерево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Georgia" panose="02040502050405020303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 smtClean="0">
              <a:latin typeface="Georgia" panose="02040502050405020303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Georgia" panose="02040502050405020303" pitchFamily="18" charset="0"/>
              </a:rPr>
              <a:t>Текстиль                                                         Стекло</a:t>
            </a:r>
          </a:p>
          <a:p>
            <a:pPr marL="514350" indent="-514350">
              <a:buFont typeface="+mj-lt"/>
              <a:buAutoNum type="arabicPeriod" startAt="2"/>
            </a:pPr>
            <a:endParaRPr lang="ru-RU" dirty="0">
              <a:latin typeface="Georgia" panose="02040502050405020303" pitchFamily="18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ru-RU" dirty="0" smtClean="0">
              <a:latin typeface="Georgia" panose="02040502050405020303" pitchFamily="18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ru-RU" dirty="0">
              <a:latin typeface="Georgia" panose="02040502050405020303" pitchFamily="18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ru-RU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Georgia" panose="02040502050405020303" pitchFamily="18" charset="0"/>
              </a:rPr>
              <a:t>                            Керамика 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043" t="12931" r="3206" b="8021"/>
          <a:stretch/>
        </p:blipFill>
        <p:spPr>
          <a:xfrm>
            <a:off x="1760344" y="746226"/>
            <a:ext cx="3681086" cy="2083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455" y="4336047"/>
            <a:ext cx="3614035" cy="23462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559" y="114667"/>
            <a:ext cx="3656825" cy="2715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4451" y="3091688"/>
            <a:ext cx="3962926" cy="248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3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65480"/>
            <a:ext cx="8574374" cy="1139251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Виды ДПИ: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04731"/>
            <a:ext cx="11887200" cy="58011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Художественная керамика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Вышивка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Кружево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Художественная</a:t>
            </a:r>
          </a:p>
          <a:p>
            <a:pPr marL="0" indent="0">
              <a:buNone/>
            </a:pPr>
            <a:r>
              <a:rPr lang="ru-RU" dirty="0">
                <a:latin typeface="Georgia" panose="02040502050405020303" pitchFamily="18" charset="0"/>
              </a:rPr>
              <a:t>р</a:t>
            </a:r>
            <a:r>
              <a:rPr lang="ru-RU" dirty="0" smtClean="0">
                <a:latin typeface="Georgia" panose="02040502050405020303" pitchFamily="18" charset="0"/>
              </a:rPr>
              <a:t>оспись по дереву </a:t>
            </a:r>
          </a:p>
          <a:p>
            <a:pPr marL="0" indent="0">
              <a:buNone/>
            </a:pPr>
            <a:r>
              <a:rPr lang="ru-RU" i="1" dirty="0" smtClean="0">
                <a:latin typeface="Georgia" panose="02040502050405020303" pitchFamily="18" charset="0"/>
              </a:rPr>
              <a:t>И много другое..</a:t>
            </a:r>
            <a:endParaRPr lang="ru-RU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397" y="1"/>
            <a:ext cx="3283869" cy="2569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374" y="717749"/>
            <a:ext cx="2969831" cy="2969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809" y="2405920"/>
            <a:ext cx="4193678" cy="2818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728" y="3571151"/>
            <a:ext cx="3260872" cy="326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0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6145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Функции ДПИ и НП: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14597"/>
            <a:ext cx="11768528" cy="5718748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latin typeface="Georgia" panose="02040502050405020303" pitchFamily="18" charset="0"/>
              </a:rPr>
              <a:t>Утилитарно-бытовая </a:t>
            </a:r>
            <a:r>
              <a:rPr lang="ru-RU" b="1" i="1" dirty="0">
                <a:latin typeface="Georgia" panose="02040502050405020303" pitchFamily="18" charset="0"/>
              </a:rPr>
              <a:t>ф</a:t>
            </a:r>
            <a:r>
              <a:rPr lang="ru-RU" b="1" i="1" dirty="0" smtClean="0">
                <a:latin typeface="Georgia" panose="02040502050405020303" pitchFamily="18" charset="0"/>
              </a:rPr>
              <a:t>ункция – </a:t>
            </a:r>
            <a:r>
              <a:rPr lang="ru-RU" dirty="0" smtClean="0">
                <a:latin typeface="Georgia" panose="02040502050405020303" pitchFamily="18" charset="0"/>
              </a:rPr>
              <a:t>это предметы домашнего быта </a:t>
            </a:r>
            <a:r>
              <a:rPr lang="ru-RU" i="1" dirty="0" smtClean="0">
                <a:latin typeface="Georgia" panose="02040502050405020303" pitchFamily="18" charset="0"/>
              </a:rPr>
              <a:t>(посуда, полотенца).</a:t>
            </a:r>
          </a:p>
          <a:p>
            <a:pPr marL="0" indent="0">
              <a:buNone/>
            </a:pPr>
            <a:r>
              <a:rPr lang="ru-RU" b="1" i="1" dirty="0" smtClean="0">
                <a:latin typeface="Georgia" panose="02040502050405020303" pitchFamily="18" charset="0"/>
              </a:rPr>
              <a:t>Декоративно-художественная функция </a:t>
            </a:r>
            <a:r>
              <a:rPr lang="ru-RU" dirty="0" smtClean="0">
                <a:latin typeface="Georgia" panose="02040502050405020303" pitchFamily="18" charset="0"/>
              </a:rPr>
              <a:t>– это вещь как художественное произведение, обладающая формой и орнаментами </a:t>
            </a:r>
            <a:r>
              <a:rPr lang="ru-RU" i="1" dirty="0" smtClean="0">
                <a:latin typeface="Georgia" panose="02040502050405020303" pitchFamily="18" charset="0"/>
              </a:rPr>
              <a:t>(костюм).</a:t>
            </a:r>
          </a:p>
          <a:p>
            <a:pPr marL="0" indent="0">
              <a:buNone/>
            </a:pPr>
            <a:r>
              <a:rPr lang="ru-RU" b="1" i="1" dirty="0" smtClean="0">
                <a:latin typeface="Georgia" panose="02040502050405020303" pitchFamily="18" charset="0"/>
              </a:rPr>
              <a:t>Религиозная функция </a:t>
            </a:r>
            <a:r>
              <a:rPr lang="ru-RU" dirty="0" smtClean="0">
                <a:latin typeface="Georgia" panose="02040502050405020303" pitchFamily="18" charset="0"/>
              </a:rPr>
              <a:t>– это вещи, обереги, предназначенные для защиты от враждебных сил </a:t>
            </a:r>
            <a:r>
              <a:rPr lang="ru-RU" i="1" dirty="0" smtClean="0">
                <a:latin typeface="Georgia" panose="02040502050405020303" pitchFamily="18" charset="0"/>
              </a:rPr>
              <a:t>(тряпичные куклы, иконы).</a:t>
            </a:r>
            <a:endParaRPr lang="ru-RU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10" y="3732549"/>
            <a:ext cx="4149164" cy="276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2957"/>
          <a:stretch/>
        </p:blipFill>
        <p:spPr>
          <a:xfrm>
            <a:off x="7300584" y="3732549"/>
            <a:ext cx="3174679" cy="276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6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348" y="0"/>
            <a:ext cx="10515600" cy="75913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Виды декора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896235"/>
            <a:ext cx="5711252" cy="568444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latin typeface="Georgia" panose="02040502050405020303" pitchFamily="18" charset="0"/>
              </a:rPr>
              <a:t>Символ </a:t>
            </a:r>
            <a:r>
              <a:rPr lang="ru-RU" dirty="0" smtClean="0">
                <a:latin typeface="Georgia" panose="02040502050405020303" pitchFamily="18" charset="0"/>
              </a:rPr>
              <a:t>– образ, обозначающий какое-либо понятие, идею </a:t>
            </a:r>
            <a:r>
              <a:rPr lang="ru-RU" i="1" dirty="0" smtClean="0">
                <a:latin typeface="Georgia" panose="02040502050405020303" pitchFamily="18" charset="0"/>
              </a:rPr>
              <a:t>(знаки, гербы, эмблемы).</a:t>
            </a:r>
          </a:p>
          <a:p>
            <a:pPr marL="0" indent="0" algn="ctr">
              <a:buNone/>
            </a:pPr>
            <a:endParaRPr lang="ru-RU" i="1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latin typeface="Georgia" panose="02040502050405020303" pitchFamily="18" charset="0"/>
              </a:rPr>
              <a:t>Орнамент </a:t>
            </a:r>
            <a:r>
              <a:rPr lang="ru-RU" dirty="0" smtClean="0">
                <a:latin typeface="Georgia" panose="02040502050405020303" pitchFamily="18" charset="0"/>
              </a:rPr>
              <a:t>– узор, основанный на повторе и чередовании схожих его элементов.</a:t>
            </a:r>
          </a:p>
          <a:p>
            <a:pPr marL="0" indent="0" algn="ctr">
              <a:buNone/>
            </a:pPr>
            <a:endParaRPr lang="ru-RU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latin typeface="Georgia" panose="02040502050405020303" pitchFamily="18" charset="0"/>
              </a:rPr>
              <a:t>Сюжетное изображение </a:t>
            </a:r>
            <a:r>
              <a:rPr lang="ru-RU" dirty="0" smtClean="0">
                <a:latin typeface="Georgia" panose="02040502050405020303" pitchFamily="18" charset="0"/>
              </a:rPr>
              <a:t>– рисунок на предмете, который обозначает событие, конкретного человека или вещь. </a:t>
            </a:r>
            <a:endParaRPr lang="ru-RU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253" y="1525821"/>
            <a:ext cx="6113949" cy="408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1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295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Символы в народном искусстве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9586"/>
            <a:ext cx="12192000" cy="6228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Солнце </a:t>
            </a:r>
            <a:r>
              <a:rPr lang="ru-RU" sz="2400" dirty="0" smtClean="0">
                <a:latin typeface="Georgia" panose="02040502050405020303" pitchFamily="18" charset="0"/>
              </a:rPr>
              <a:t>– добро, жизнь, благополучие (украшали фасад домов, посуду, прялки).</a:t>
            </a:r>
          </a:p>
          <a:p>
            <a:pPr marL="0" indent="0">
              <a:buNone/>
            </a:pPr>
            <a:endParaRPr lang="ru-RU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Знак земли, плодородия </a:t>
            </a:r>
            <a:r>
              <a:rPr lang="ru-RU" sz="2400" dirty="0" smtClean="0">
                <a:latin typeface="Georgia" panose="02040502050405020303" pitchFamily="18" charset="0"/>
              </a:rPr>
              <a:t>– засеянная земля, распределение блага в 4 стороны.</a:t>
            </a:r>
          </a:p>
          <a:p>
            <a:pPr marL="0" indent="0">
              <a:buNone/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Берегиня </a:t>
            </a:r>
            <a:r>
              <a:rPr lang="ru-RU" sz="2400" dirty="0" smtClean="0">
                <a:latin typeface="Georgia" panose="02040502050405020303" pitchFamily="18" charset="0"/>
              </a:rPr>
              <a:t>– божество, представление о земле, </a:t>
            </a:r>
          </a:p>
          <a:p>
            <a:pPr marL="0" indent="0">
              <a:buNone/>
            </a:pPr>
            <a:r>
              <a:rPr lang="ru-RU" sz="2400" dirty="0" smtClean="0">
                <a:latin typeface="Georgia" panose="02040502050405020303" pitchFamily="18" charset="0"/>
              </a:rPr>
              <a:t>продолжение рода.</a:t>
            </a: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831" b="62704"/>
          <a:stretch/>
        </p:blipFill>
        <p:spPr>
          <a:xfrm>
            <a:off x="499672" y="1184223"/>
            <a:ext cx="7990899" cy="10193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3555" t="43084" r="922" b="36219"/>
          <a:stretch/>
        </p:blipFill>
        <p:spPr>
          <a:xfrm>
            <a:off x="8201902" y="1184223"/>
            <a:ext cx="1019331" cy="1019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7901" t="64491" r="7051" b="20033"/>
          <a:stretch/>
        </p:blipFill>
        <p:spPr>
          <a:xfrm>
            <a:off x="614596" y="2971801"/>
            <a:ext cx="5486401" cy="1413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7312" t="51377" r="4098" b="38060"/>
          <a:stretch/>
        </p:blipFill>
        <p:spPr>
          <a:xfrm>
            <a:off x="6260892" y="3124189"/>
            <a:ext cx="5386466" cy="878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5300" t="27323" r="59453" b="20437"/>
          <a:stretch/>
        </p:blipFill>
        <p:spPr>
          <a:xfrm>
            <a:off x="7360895" y="4174407"/>
            <a:ext cx="2259351" cy="251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834" y="0"/>
            <a:ext cx="11098966" cy="617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Знак воды, дождя                                            Птица </a:t>
            </a:r>
            <a:r>
              <a:rPr lang="ru-RU" sz="2400" dirty="0" smtClean="0">
                <a:latin typeface="Georgia" panose="02040502050405020303" pitchFamily="18" charset="0"/>
              </a:rPr>
              <a:t>– символизирует свет,</a:t>
            </a: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                                                                   </a:t>
            </a:r>
            <a:r>
              <a:rPr lang="ru-RU" sz="2400" dirty="0" smtClean="0">
                <a:latin typeface="Georgia" panose="02040502050405020303" pitchFamily="18" charset="0"/>
              </a:rPr>
              <a:t>тепло, весну, счастье.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Дерево жизни </a:t>
            </a:r>
            <a:r>
              <a:rPr lang="ru-RU" sz="2400" dirty="0" smtClean="0">
                <a:latin typeface="Georgia" panose="02040502050405020303" pitchFamily="18" charset="0"/>
              </a:rPr>
              <a:t>– символизирует силу.</a:t>
            </a:r>
          </a:p>
          <a:p>
            <a:pPr marL="0" indent="0">
              <a:buNone/>
            </a:pPr>
            <a:endParaRPr lang="ru-RU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Конь </a:t>
            </a:r>
            <a:r>
              <a:rPr lang="ru-RU" sz="2400" dirty="0" smtClean="0">
                <a:latin typeface="Georgia" panose="02040502050405020303" pitchFamily="18" charset="0"/>
              </a:rPr>
              <a:t>– опора хозяйства, </a:t>
            </a:r>
          </a:p>
          <a:p>
            <a:pPr marL="0" indent="0">
              <a:buNone/>
            </a:pPr>
            <a:r>
              <a:rPr lang="ru-RU" sz="2400" dirty="0" smtClean="0">
                <a:latin typeface="Georgia" panose="02040502050405020303" pitchFamily="18" charset="0"/>
              </a:rPr>
              <a:t>символизирует крепость </a:t>
            </a:r>
          </a:p>
          <a:p>
            <a:pPr marL="0" indent="0">
              <a:buNone/>
            </a:pPr>
            <a:r>
              <a:rPr lang="ru-RU" sz="2400" dirty="0" smtClean="0">
                <a:latin typeface="Georgia" panose="02040502050405020303" pitchFamily="18" charset="0"/>
              </a:rPr>
              <a:t>в крестьянской жизни 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834" t="32329" r="10784" b="24778"/>
          <a:stretch/>
        </p:blipFill>
        <p:spPr>
          <a:xfrm>
            <a:off x="254834" y="517161"/>
            <a:ext cx="4021936" cy="1693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9179" t="29944" r="2009" b="26558"/>
          <a:stretch/>
        </p:blipFill>
        <p:spPr>
          <a:xfrm>
            <a:off x="724102" y="2728210"/>
            <a:ext cx="3552668" cy="1780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4809" t="47213" r="3225" b="9945"/>
          <a:stretch/>
        </p:blipFill>
        <p:spPr>
          <a:xfrm>
            <a:off x="4335279" y="4661237"/>
            <a:ext cx="2683241" cy="2054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156" y="988983"/>
            <a:ext cx="3598809" cy="367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3961" y="2154478"/>
            <a:ext cx="8812642" cy="2408699"/>
          </a:xfrm>
          <a:solidFill>
            <a:srgbClr val="E8A952">
              <a:alpha val="50000"/>
            </a:srgbClr>
          </a:solidFill>
        </p:spPr>
        <p:txBody>
          <a:bodyPr>
            <a:normAutofit fontScale="90000"/>
          </a:bodyPr>
          <a:lstStyle/>
          <a:p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Спасибо за внимание!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7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246</Words>
  <Application>Microsoft Office PowerPoint</Application>
  <PresentationFormat>Широкоэкранный</PresentationFormat>
  <Paragraphs>60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Georgia</vt:lpstr>
      <vt:lpstr>Тема Office</vt:lpstr>
      <vt:lpstr>ДПИ и НП</vt:lpstr>
      <vt:lpstr>Что же такое ДПИ?</vt:lpstr>
      <vt:lpstr>Разделение ДПИ по материалу:</vt:lpstr>
      <vt:lpstr>Виды ДПИ:</vt:lpstr>
      <vt:lpstr>Функции ДПИ и НП:</vt:lpstr>
      <vt:lpstr>Виды декора</vt:lpstr>
      <vt:lpstr>Символы в народном искусстве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ДПИ и НП</dc:title>
  <dc:creator>Анастасия Кирилова</dc:creator>
  <cp:lastModifiedBy>Анастасия Кирилова</cp:lastModifiedBy>
  <cp:revision>13</cp:revision>
  <dcterms:created xsi:type="dcterms:W3CDTF">2022-03-22T00:17:08Z</dcterms:created>
  <dcterms:modified xsi:type="dcterms:W3CDTF">2023-11-22T10:52:57Z</dcterms:modified>
</cp:coreProperties>
</file>