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6" r:id="rId9"/>
    <p:sldId id="270" r:id="rId10"/>
    <p:sldId id="263" r:id="rId11"/>
    <p:sldId id="268" r:id="rId12"/>
    <p:sldId id="262" r:id="rId13"/>
    <p:sldId id="269" r:id="rId14"/>
    <p:sldId id="267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Диагностика в начале года</c:v>
                </c:pt>
                <c:pt idx="1">
                  <c:v>Диагностика во втором триместре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Диагностика в начале года</c:v>
                </c:pt>
                <c:pt idx="1">
                  <c:v>Диагностика во втором триместре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Диагностика в начале года</c:v>
                </c:pt>
                <c:pt idx="1">
                  <c:v>Диагностика во втором триместре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9354880"/>
        <c:axId val="139355440"/>
      </c:barChart>
      <c:catAx>
        <c:axId val="1393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355440"/>
        <c:crosses val="autoZero"/>
        <c:auto val="1"/>
        <c:lblAlgn val="ctr"/>
        <c:lblOffset val="100"/>
        <c:noMultiLvlLbl val="0"/>
      </c:catAx>
      <c:valAx>
        <c:axId val="13935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3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60781-8C53-4A9E-9702-993E0BDD7244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DCF55-0E3E-422B-AFA6-90D82F9BA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DCF55-0E3E-422B-AFA6-90D82F9BA87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6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2321-D5DD-4CD0-A1BF-1CFE5A01BC2A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4089-67A2-4F07-8A70-9CE946AB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65A8-43AD-468E-B342-E1B1CBFB9873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A06B-E9D7-4A5C-B335-2AAD6351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679B-82F2-4362-8B12-045E0CAC06E4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04E6-97A2-48DF-B9BE-849086251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9D25-4A0C-4B59-A8C0-8693E22AD3F7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B569-7BCF-46E0-A74A-9B2206E64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2392-CC83-45FD-A20A-F8DB67DAC3C8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CCDF-55D7-4299-9F36-4B299222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9970-8757-4E63-938B-B97A6333F446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FD98-1943-406B-A708-DEFF6DFB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72B1-D461-42CA-BBAE-8F4EB3E4B5B5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272F-D4C8-4D24-A00C-4ECAB109D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D933-D085-46CD-90E1-0AAD004C61DC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BA6C-882E-4B47-9326-A6EA3EF6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CAFA-A608-43CA-98EC-1D7283EAC6AB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5638-82CA-410A-8529-CB94391F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EC8E-0DC3-49B2-911C-E6BAE288A111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DAAB-B476-445B-981D-D963C5E0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CB74-0EDC-4143-A5B7-7F9D866B243F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3823-20E0-4959-8EC8-08CCDA110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79F83-53FD-4191-B66C-1CBDA0EE22A0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FBC72-1311-4F78-A3DD-BE60BA2F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87;&#1088;&#1077;&#1079;&#1077;&#1085;&#1090;&#1072;&#1094;&#1080;&#1103;%20&#1044;&#1084;&#1080;&#1090;&#1088;&#1080;&#1077;&#1074;&#1072;\&#1044;&#1077;&#1090;&#1089;&#1082;&#1080;&#1077;%20&#1087;&#1077;&#1089;&#1077;&#1085;&#1082;&#1080;%20-%20&#1059;&#1095;&#1072;&#1090;%20&#1074;%20&#1096;&#1082;&#1086;&#1083;&#1077;%20(&#1084;&#1080;&#1085;&#1091;&#1089;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84888" y="631823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4" name="Детские песенки - 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pic>
        <p:nvPicPr>
          <p:cNvPr id="135" name="Детские песенки - 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7715272" y="6215082"/>
            <a:ext cx="304800" cy="3048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196859"/>
            <a:ext cx="8196290" cy="666114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lvl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РАООП «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Старогородковская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специальная (коррекционная школа – интернат им. Заслуженного учителя РФ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Фурагиной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А.В.»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«Организация процесса обучения и воспитания детей с интеллектуальными нарушениями (ОВЗ).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учитель – логопед     Федотова Виктория Васильевна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71875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 vol="20000">
                <p:cTn id="9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31" name="Picture 7" descr="C:\Users\OEM\Documents\анимация\DUCK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206233"/>
            <a:ext cx="1524004" cy="2651767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199" y="863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" y="1207090"/>
            <a:ext cx="4238182" cy="5650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86" y="1195084"/>
            <a:ext cx="4258383" cy="567784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84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5500702"/>
            <a:ext cx="952500" cy="952500"/>
          </a:xfrm>
          <a:prstGeom prst="rect">
            <a:avLst/>
          </a:prstGeom>
          <a:noFill/>
        </p:spPr>
      </p:pic>
      <p:pic>
        <p:nvPicPr>
          <p:cNvPr id="20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43578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5905500"/>
            <a:ext cx="952500" cy="952500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62" y="1058482"/>
            <a:ext cx="4349638" cy="5799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0" y="1058483"/>
            <a:ext cx="4349638" cy="579951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11111E-6 C 0.00816 -0.03264 -0.00086 0.00532 0.00313 -0.0875 C 0.00382 -0.10417 0.00556 -0.12107 0.00782 -0.1375 C 0.00834 -0.1419 0.0099 -0.14584 0.01094 -0.15 C 0.01146 -0.15209 0.01251 -0.15625 0.01251 -0.15625 C 0.01389 -0.19514 0.02362 -0.25394 0.00469 -0.2875 C 0.00139 -0.3051 -0.0092 -0.3176 -0.01249 -0.33542 C -0.01128 -0.36875 -0.01128 -0.40463 0.00313 -0.43334 C 0.00712 -0.45949 0.0066 -0.48843 0.01563 -0.5125 C 0.01459 -0.56412 0.02188 -0.58426 0.00469 -0.61875 C 0.00348 -0.625 0.00348 -0.63172 0.00157 -0.6375 C 8.33333E-6 -0.64213 -0.00329 -0.64537 -0.00468 -0.65 C -0.00572 -0.65348 -0.00677 -0.65695 -0.00781 -0.66042 C -0.01076 -0.67107 -0.0092 -0.67477 -0.01562 -0.68334 C -0.01388 -0.72107 -0.01666 -0.70602 -0.01093 -0.72917 C -0.00868 -0.73797 0.00313 -0.75 0.00313 -0.75 C 0.0073 -0.76644 0.00626 -0.75811 0.00626 -0.775 " pathEditMode="relative" ptsTypes="ffffffffffffffffA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375 C -0.01545 0.01991 -0.02604 0.00208 -0.02916 -0.01458 C -0.0283 -0.03356 -0.02951 -0.06204 -0.01823 -0.07708 C -0.01632 -0.08773 -0.01267 -0.09792 -0.00573 -0.10417 C -0.00468 -0.10856 -0.00121 -0.11204 -0.00104 -0.11667 C 0.00018 -0.15486 -0.00139 -0.16852 -0.01666 -0.19583 C -0.01909 -0.20555 -0.02378 -0.21574 -0.02916 -0.22292 C -0.03125 -0.23102 -0.03576 -0.23426 -0.03854 -0.24167 C -0.03923 -0.24352 -0.03923 -0.24606 -0.0401 -0.24792 C -0.04201 -0.25231 -0.04635 -0.26042 -0.04635 -0.26018 C -0.04687 -0.26389 -0.04739 -0.26736 -0.04791 -0.27083 C -0.04878 -0.275 -0.05104 -0.28333 -0.05104 -0.2831 C -0.05 -0.31227 -0.05208 -0.34491 -0.03229 -0.3625 C -0.02986 -0.37523 -0.02395 -0.38148 -0.01823 -0.39167 C -0.0177 -0.39375 -0.01736 -0.39606 -0.01666 -0.39792 C -0.0158 -0.40023 -0.01441 -0.40185 -0.01354 -0.40417 C -0.01215 -0.4081 -0.01041 -0.41667 -0.01041 -0.41643 C -0.00798 -0.45949 0.0007 -0.51157 -0.01979 -0.54792 C -0.02152 -0.55463 -0.0276 -0.56667 -0.0276 -0.56643 C -0.03211 -0.59051 -0.02586 -0.56111 -0.03229 -0.58125 C -0.03437 -0.58796 -0.03524 -0.59514 -0.03698 -0.60208 C -0.0375 -0.6044 -0.03923 -0.60602 -0.0401 -0.60833 C -0.04114 -0.61134 -0.0427 -0.62014 -0.04323 -0.62292 C -0.04062 -0.68356 -0.04705 -0.64583 -0.03854 -0.66667 C -0.03628 -0.67222 -0.03663 -0.68148 -0.03229 -0.68333 C -0.02968 -0.68449 -0.00711 -0.69954 -0.00416 -0.70208 C -0.00225 -0.7037 -0.00121 -0.70648 0.00052 -0.70833 C 0.00348 -0.71134 0.0099 -0.71667 0.0099 -0.71643 C 0.01563 -0.72824 0.02379 -0.73449 0.02709 -0.74792 C 0.02587 -0.7875 0.02848 -0.80648 0.00834 -0.83333 " pathEditMode="relative" rAng="0" ptsTypes="fffffffffffffffffffffffffffffA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4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C 0.00052 -0.00208 0.00191 -0.00417 0.00156 -0.00625 C -1.66667E-6 -0.01481 -0.00729 -0.02384 -0.01094 -0.03125 C -0.01302 -0.04259 -0.01667 -0.04259 -0.02031 -0.05208 C -0.02101 -0.05394 -0.02118 -0.05648 -0.02187 -0.05833 C -0.02274 -0.06065 -0.02413 -0.0625 -0.025 -0.06458 C -0.02726 -0.07014 -0.03125 -0.08125 -0.03125 -0.08125 C -0.03316 -0.09398 -0.03837 -0.10787 -0.04375 -0.11875 C -0.0467 -0.13426 -0.05174 -0.14884 -0.05781 -0.1625 C -0.06042 -0.18704 -0.06476 -0.2169 -0.05625 -0.23958 C -0.0533 -0.24745 -0.05087 -0.24792 -0.04687 -0.25417 C -0.04566 -0.25602 -0.04462 -0.2581 -0.04375 -0.26042 C -0.04306 -0.26227 -0.04323 -0.26505 -0.04219 -0.26667 C -0.04097 -0.26852 -0.03889 -0.26921 -0.0375 -0.27083 C -0.03229 -0.27708 -0.02865 -0.28542 -0.02344 -0.29167 C -0.02066 -0.29491 -0.01406 -0.3 -0.01406 -0.3 C -0.00972 -0.3088 -0.00295 -0.31528 0.00469 -0.31875 C 0.01354 -0.33634 0.02274 -0.34306 0.02813 -0.36458 C 0.03177 -0.39861 0.03316 -0.39375 0.02969 -0.44583 C 0.02899 -0.45486 0.02431 -0.45509 0.02031 -0.46042 C 0.0158 -0.46644 0.01076 -0.47315 0.00625 -0.47917 C 0.00069 -0.48657 -0.0026 -0.49606 -0.00937 -0.50208 C -0.01806 -0.51944 -0.01302 -0.51111 -0.025 -0.52708 L -0.025 -0.52708 C -0.03281 -0.54097 -0.04062 -0.55486 -0.04844 -0.56875 C -0.05208 -0.58356 -0.04687 -0.56667 -0.05469 -0.57917 C -0.05625 -0.58148 -0.0566 -0.58472 -0.05781 -0.5875 C -0.06302 -0.59884 -0.06788 -0.61134 -0.075 -0.62083 C -0.07951 -0.63866 -0.07778 -0.62894 -0.07969 -0.65 C -0.07917 -0.66875 -0.07899 -0.6875 -0.07812 -0.70625 C -0.07778 -0.71458 -0.07587 -0.72546 -0.07031 -0.72917 C -0.06823 -0.73056 -0.06597 -0.73148 -0.06406 -0.73333 C -0.05399 -0.74282 -0.06528 -0.73773 -0.05312 -0.74167 C -0.0474 -0.74676 -0.0408 -0.75556 -0.03437 -0.75833 C -0.03281 -0.76042 -0.0316 -0.76296 -0.02969 -0.76458 C -0.0283 -0.76574 -0.02622 -0.76528 -0.025 -0.76667 C -0.02361 -0.76829 -0.02326 -0.77106 -0.02187 -0.77292 C -0.01632 -0.78032 -0.00937 -0.7875 -0.00312 -0.79375 C 0.00365 -0.82106 0.00156 -0.84769 0.00156 -0.87708 " pathEditMode="relative" ptsTypes="ffffffffffffffffffffffFfffffffffffffff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0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</a:b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2" name="Picture 2" descr="C:\Users\OEM\Documents\картинкидля презентаций\907585064ef742cb5fad15bdb435c9cd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4857760"/>
            <a:ext cx="2305050" cy="14478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6278" y="-102915"/>
            <a:ext cx="8229600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891207"/>
            <a:ext cx="4475095" cy="59667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76" y="891207"/>
            <a:ext cx="4475094" cy="596679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053"/>
            <a:ext cx="4211960" cy="5615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87148"/>
            <a:ext cx="4275125" cy="570016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867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63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30.01.2020</a:t>
            </a:fld>
            <a:endParaRPr lang="ru-RU" dirty="0"/>
          </a:p>
        </p:txBody>
      </p:sp>
      <p:pic>
        <p:nvPicPr>
          <p:cNvPr id="6146" name="Picture 2" descr="C:\Users\OEM\Documents\картинкидля презентаций\278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5929330"/>
            <a:ext cx="1019175" cy="1095375"/>
          </a:xfrm>
          <a:prstGeom prst="rect">
            <a:avLst/>
          </a:prstGeom>
          <a:noFill/>
        </p:spPr>
      </p:pic>
      <p:pic>
        <p:nvPicPr>
          <p:cNvPr id="2055" name="Picture 7" descr="C:\Users\OEM\Documents\картинкидля презентаций\MOI2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48" y="4957560"/>
            <a:ext cx="1648132" cy="1619468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72" y="3141394"/>
            <a:ext cx="2787455" cy="371660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837"/>
            <a:ext cx="3249235" cy="4332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19" y="1759161"/>
            <a:ext cx="3415879" cy="4554505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445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17798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215423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713" y="908720"/>
            <a:ext cx="9144000" cy="36009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Логокоррекция в обучении и воспитании детей с интеллектуальными нарушениями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логокоррекции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indent="12700" algn="ctr">
              <a:buNone/>
            </a:pPr>
            <a:r>
              <a:rPr lang="ru-RU" sz="4800" dirty="0"/>
              <a:t>коррекция дефектов устной и письменной речи обучающихся, способствующая успешной адаптации в учебной деятельности и дальнейшей социализации детей </a:t>
            </a:r>
            <a:r>
              <a:rPr lang="ru-RU" sz="4800" dirty="0" smtClean="0"/>
              <a:t>логопатов.</a:t>
            </a:r>
            <a:endParaRPr lang="ru-RU" sz="4800" b="1" dirty="0">
              <a:latin typeface="Propisi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06" y="20318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2653"/>
            <a:ext cx="9144000" cy="5517232"/>
          </a:xfrm>
        </p:spPr>
        <p:txBody>
          <a:bodyPr/>
          <a:lstStyle/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/>
              <a:t>Работать над развитием речи обучающихся, повышением их активности и самостоятельности, способствующим умственному и речевому развитию</a:t>
            </a:r>
            <a:r>
              <a:rPr lang="ru-RU" sz="2000" b="1" dirty="0" smtClean="0"/>
              <a:t>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/>
              <a:t>Развивать </a:t>
            </a:r>
            <a:r>
              <a:rPr lang="ru-RU" sz="2000" b="1" dirty="0" smtClean="0"/>
              <a:t>артикуляционную и мелкую моторику.</a:t>
            </a:r>
            <a:endParaRPr lang="ru-RU" sz="2000" b="1" dirty="0"/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Формировать навык </a:t>
            </a:r>
            <a:r>
              <a:rPr lang="ru-RU" sz="2000" b="1" dirty="0"/>
              <a:t>чтения, с  опорой  на жизненный опыт детей. </a:t>
            </a:r>
            <a:r>
              <a:rPr lang="ru-RU" sz="2000" b="1" dirty="0" smtClean="0"/>
              <a:t>Обучать </a:t>
            </a:r>
            <a:r>
              <a:rPr lang="ru-RU" sz="2000" b="1" dirty="0"/>
              <a:t>осмысленному чтению, письму</a:t>
            </a:r>
            <a:r>
              <a:rPr lang="ru-RU" sz="2000" b="1" dirty="0" smtClean="0"/>
              <a:t>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Развивать фонематический слух.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/>
              <a:t>Обучать списывать с печатного текста, говорить перед классом, отвечать на вопросы, спрашивать, рассказывать о своих наблюдениях</a:t>
            </a:r>
            <a:r>
              <a:rPr lang="ru-RU" sz="2000" b="1" dirty="0" smtClean="0"/>
              <a:t>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 smtClean="0"/>
              <a:t>Расширять </a:t>
            </a:r>
            <a:r>
              <a:rPr lang="ru-RU" sz="2000" b="1" dirty="0"/>
              <a:t>и </a:t>
            </a:r>
            <a:r>
              <a:rPr lang="ru-RU" sz="2000" b="1" dirty="0" smtClean="0"/>
              <a:t>уточнять </a:t>
            </a:r>
            <a:r>
              <a:rPr lang="ru-RU" sz="2000" b="1" dirty="0"/>
              <a:t>представления обучающихся  об окружающей среде в ходе чтения,  рассмотрения иллюстраций</a:t>
            </a:r>
            <a:r>
              <a:rPr lang="ru-RU" sz="2000" b="1" dirty="0" smtClean="0"/>
              <a:t>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r>
              <a:rPr lang="ru-RU" sz="2000" b="1" dirty="0"/>
              <a:t>Создать условия для коррекции и развития познавательной деятельности обучающихся (общих учебных умений и  навыков, слухового и зрительного восприятия, памяти, внимания, фонематического слуха) и общей координации движений, мелкой моторики.</a:t>
            </a:r>
          </a:p>
          <a:p>
            <a:pPr marL="914400" indent="-571500">
              <a:buFont typeface="Wingdings" panose="05000000000000000000" pitchFamily="2" charset="2"/>
              <a:buChar char="ü"/>
            </a:pPr>
            <a:endParaRPr lang="ru-RU" sz="2000" b="1" dirty="0" smtClean="0">
              <a:latin typeface="Propisi" pitchFamily="2" charset="0"/>
            </a:endParaRPr>
          </a:p>
          <a:p>
            <a:pPr marL="914400" indent="-571500" algn="just">
              <a:buFont typeface="Wingdings" panose="05000000000000000000" pitchFamily="2" charset="2"/>
              <a:buChar char="q"/>
            </a:pPr>
            <a:endParaRPr lang="ru-RU" sz="1600" b="1" dirty="0">
              <a:latin typeface="Propisi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Методологические и теоретические основы программы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264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/>
              <a:t>В </a:t>
            </a:r>
            <a:r>
              <a:rPr lang="ru-RU" sz="1800" b="1" dirty="0"/>
              <a:t>качестве одного из таких оснований могут выступать принципы, определяющие построение, реализацию программы и организацию работы по ней: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-гуманизма – вера в возможности ребёнка, субъективного, позитивного подхода;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 системности – рассмотрения ребёнка как целостного, качественного, своеобразного, динамично развивающегося субъекта; рассмотрение его речевых нарушений во взаимосвязи с другими сторонами психического развития;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 реалистичности – учёта реальных возможностей ребёнка и ситуации, единства диагностики и коррекционно-развивающей работы;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 </a:t>
            </a:r>
            <a:r>
              <a:rPr lang="ru-RU" sz="1800" b="1" dirty="0" err="1"/>
              <a:t>деятельностного</a:t>
            </a:r>
            <a:r>
              <a:rPr lang="ru-RU" sz="1800" b="1" dirty="0"/>
              <a:t> подхода-опоры коррекционно-развивающей работы на ведущий вид деятельности, свойственный возрасту;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 индивидуально-дифференцированного подхода -  изменение содержания, форм и способов коррекционно-развивающей работы в зависимости от индивидуальных особенностей ребёнка, целей работы;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- системного подхода – взаимосвязь коррекционно-развивающих действий на звукопроизношение, фонематические процессы, лексику и грамматический строй речи.</a:t>
            </a:r>
          </a:p>
          <a:p>
            <a:pPr lvl="1" indent="12700" algn="just">
              <a:buFont typeface="Wingdings" pitchFamily="2" charset="2"/>
              <a:buChar char="Ø"/>
            </a:pPr>
            <a:endParaRPr lang="ru-RU" sz="2000" b="1" dirty="0">
              <a:latin typeface="Propisi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обучения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marL="6350" indent="-6350" algn="ctr">
              <a:lnSpc>
                <a:spcPct val="80000"/>
              </a:lnSpc>
            </a:pPr>
            <a:r>
              <a:rPr lang="ru-RU" sz="2800" b="1" u="sng" dirty="0"/>
              <a:t>Логопедическая коррекция</a:t>
            </a:r>
            <a:r>
              <a:rPr lang="ru-RU" sz="2800" dirty="0"/>
              <a:t> </a:t>
            </a:r>
            <a:r>
              <a:rPr lang="ru-RU" sz="2400" dirty="0"/>
              <a:t>имеет  важное значение в  начальный период овладения школьниками русским языком. От степени  приобретенных знаний и  прочности сформированных  на  обозначенном этапе умений и навыков зависит успех в дальнейшем освоении  глубин русского языка</a:t>
            </a:r>
            <a:r>
              <a:rPr lang="ru-RU" sz="2400" dirty="0" smtClean="0"/>
              <a:t>.</a:t>
            </a:r>
          </a:p>
          <a:p>
            <a:pPr marL="6350" indent="-6350" algn="ctr">
              <a:lnSpc>
                <a:spcPct val="80000"/>
              </a:lnSpc>
            </a:pPr>
            <a:endParaRPr lang="ru-RU" sz="2400" dirty="0" smtClean="0"/>
          </a:p>
          <a:p>
            <a:pPr marL="6350" indent="-6350" algn="ctr">
              <a:lnSpc>
                <a:spcPct val="80000"/>
              </a:lnSpc>
            </a:pPr>
            <a:r>
              <a:rPr lang="ru-RU" sz="2400" dirty="0" smtClean="0"/>
              <a:t>Формирование </a:t>
            </a:r>
            <a:r>
              <a:rPr lang="ru-RU" sz="2400" dirty="0"/>
              <a:t>полноценной учебной деятельности </a:t>
            </a:r>
            <a:r>
              <a:rPr lang="ru-RU" sz="2800" b="1" dirty="0"/>
              <a:t>возможно лишь при </a:t>
            </a:r>
            <a:r>
              <a:rPr lang="ru-RU" sz="2800" b="1" u="sng" dirty="0"/>
              <a:t>достаточно хорошем уровне развития речи</a:t>
            </a:r>
            <a:r>
              <a:rPr lang="ru-RU" sz="2400" dirty="0"/>
              <a:t>, который предполагает определенную степень сформированности средств языка (произношения, грамматического строя, словарного запаса), а также умения свободно и адекватно пользоваться этими средствами в целях общения</a:t>
            </a:r>
            <a:r>
              <a:rPr lang="ru-RU" sz="2400" dirty="0" smtClean="0"/>
              <a:t>.</a:t>
            </a:r>
          </a:p>
          <a:p>
            <a:pPr marL="6350" indent="-6350" algn="just"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Нарушения речи детей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01419"/>
          </a:xfrm>
        </p:spPr>
        <p:txBody>
          <a:bodyPr/>
          <a:lstStyle/>
          <a:p>
            <a:r>
              <a:rPr lang="ru-RU" sz="2400" dirty="0" smtClean="0"/>
              <a:t>нарушение </a:t>
            </a:r>
            <a:r>
              <a:rPr lang="ru-RU" sz="2400" dirty="0"/>
              <a:t>звукопроизношения;</a:t>
            </a:r>
          </a:p>
          <a:p>
            <a:r>
              <a:rPr lang="ru-RU" sz="2400" dirty="0" smtClean="0"/>
              <a:t>недоразвитие </a:t>
            </a:r>
            <a:r>
              <a:rPr lang="ru-RU" sz="2400" dirty="0"/>
              <a:t>фонематического восприятия и фонематического анализа;</a:t>
            </a:r>
          </a:p>
          <a:p>
            <a:r>
              <a:rPr lang="ru-RU" sz="2400" dirty="0" err="1" smtClean="0"/>
              <a:t>аграмматизмы</a:t>
            </a:r>
            <a:r>
              <a:rPr lang="ru-RU" sz="2400" dirty="0"/>
              <a:t>, проявляющиеся как в простых, так и в сложных формах словоизменения;</a:t>
            </a:r>
          </a:p>
          <a:p>
            <a:r>
              <a:rPr lang="ru-RU" sz="2400" dirty="0" smtClean="0"/>
              <a:t>нарушения </a:t>
            </a:r>
            <a:r>
              <a:rPr lang="ru-RU" sz="2400" dirty="0"/>
              <a:t>словообразования;</a:t>
            </a:r>
          </a:p>
          <a:p>
            <a:r>
              <a:rPr lang="ru-RU" sz="2400" dirty="0" smtClean="0"/>
              <a:t>недостаточная </a:t>
            </a:r>
            <a:r>
              <a:rPr lang="ru-RU" sz="2400" dirty="0"/>
              <a:t>сформированность связной речи (в пересказах наблюдаются нарушения последовательности событий, перечисление действий);</a:t>
            </a:r>
          </a:p>
          <a:p>
            <a:r>
              <a:rPr lang="ru-RU" sz="2400" dirty="0" smtClean="0"/>
              <a:t>со </a:t>
            </a:r>
            <a:r>
              <a:rPr lang="ru-RU" sz="2400" dirty="0"/>
              <a:t>второго класса -  выраженная </a:t>
            </a:r>
            <a:r>
              <a:rPr lang="ru-RU" sz="2400" dirty="0" err="1"/>
              <a:t>дислексия</a:t>
            </a:r>
            <a:r>
              <a:rPr lang="ru-RU" sz="2400" dirty="0"/>
              <a:t>, </a:t>
            </a:r>
            <a:r>
              <a:rPr lang="ru-RU" sz="2400" dirty="0" err="1"/>
              <a:t>дисграфия</a:t>
            </a:r>
            <a:r>
              <a:rPr lang="ru-RU" sz="2400" dirty="0"/>
              <a:t>,  в старших классах - </a:t>
            </a:r>
            <a:r>
              <a:rPr lang="ru-RU" sz="2400" dirty="0" err="1"/>
              <a:t>дизорфография</a:t>
            </a:r>
            <a:r>
              <a:rPr lang="ru-RU" sz="2400" dirty="0"/>
              <a:t>.</a:t>
            </a:r>
          </a:p>
          <a:p>
            <a:pPr marL="0" indent="0" algn="ctr">
              <a:buNone/>
            </a:pPr>
            <a:r>
              <a:rPr lang="ru-RU" sz="2400" b="1" u="sng" dirty="0"/>
              <a:t>Поэтому логопедическое воздействие должно быть направлено на речевую систему в целом, а не только на один изолированный дефект.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200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63" y="0"/>
            <a:ext cx="9149414" cy="16288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дифференцированного подхода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логокоррекции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76240"/>
            <a:ext cx="7272808" cy="4880110"/>
          </a:xfrm>
        </p:spPr>
        <p:txBody>
          <a:bodyPr anchor="t"/>
          <a:lstStyle/>
          <a:p>
            <a:pPr>
              <a:buFont typeface="+mj-lt"/>
              <a:buAutoNum type="arabicParenR"/>
            </a:pPr>
            <a:r>
              <a:rPr lang="ru-RU" sz="3400" dirty="0" smtClean="0"/>
              <a:t>Диагностика на начало учебного года.</a:t>
            </a:r>
          </a:p>
          <a:p>
            <a:pPr marL="0" indent="0">
              <a:buFont typeface="+mj-lt"/>
              <a:buAutoNum type="arabicParenR"/>
            </a:pPr>
            <a:r>
              <a:rPr lang="ru-RU" sz="3400" dirty="0"/>
              <a:t> </a:t>
            </a:r>
            <a:r>
              <a:rPr lang="ru-RU" sz="3400" dirty="0" smtClean="0"/>
              <a:t>Планирование работы.</a:t>
            </a:r>
          </a:p>
          <a:p>
            <a:pPr>
              <a:buFont typeface="+mj-lt"/>
              <a:buAutoNum type="arabicParenR"/>
            </a:pPr>
            <a:r>
              <a:rPr lang="ru-RU" sz="3400" dirty="0" smtClean="0"/>
              <a:t>Коррекция нарушений.</a:t>
            </a:r>
          </a:p>
          <a:p>
            <a:pPr>
              <a:buFont typeface="+mj-lt"/>
              <a:buAutoNum type="arabicParenR"/>
            </a:pPr>
            <a:r>
              <a:rPr lang="ru-RU" sz="3400" dirty="0" smtClean="0"/>
              <a:t>Промежуточная диагностика.</a:t>
            </a:r>
          </a:p>
          <a:p>
            <a:pPr>
              <a:buFont typeface="+mj-lt"/>
              <a:buAutoNum type="arabicParenR"/>
            </a:pPr>
            <a:r>
              <a:rPr lang="ru-RU" sz="3400" dirty="0" smtClean="0"/>
              <a:t>Работа над оставшимися дефектами.</a:t>
            </a:r>
          </a:p>
          <a:p>
            <a:pPr>
              <a:buFont typeface="+mj-lt"/>
              <a:buAutoNum type="arabicParenR"/>
            </a:pPr>
            <a:r>
              <a:rPr lang="ru-RU" sz="3400" dirty="0" smtClean="0"/>
              <a:t>Диагностика на конец года.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1DAAB-B476-445B-981D-D963C5E0D5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92" y="1241589"/>
            <a:ext cx="4212308" cy="5616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589"/>
            <a:ext cx="4225398" cy="563386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4391</TotalTime>
  <Words>528</Words>
  <Application>Microsoft Office PowerPoint</Application>
  <PresentationFormat>Экран (4:3)</PresentationFormat>
  <Paragraphs>69</Paragraphs>
  <Slides>16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Propisi</vt:lpstr>
      <vt:lpstr>Tahoma</vt:lpstr>
      <vt:lpstr>Times New Roman</vt:lpstr>
      <vt:lpstr>Wingdings</vt:lpstr>
      <vt:lpstr>нач.школа 14. русский язык</vt:lpstr>
      <vt:lpstr>МКОУ РАООП «Старогородковская специальная (коррекционная школа – интернат им. Заслуженного учителя РФ Фурагиной А.В.»  Тема: «Организация процесса обучения и воспитания детей с интеллектуальными нарушениями (ОВЗ).  учитель – логопед     Федотова Виктория Васильевна</vt:lpstr>
      <vt:lpstr>Презентация PowerPoint</vt:lpstr>
      <vt:lpstr>Цель логокоррекции</vt:lpstr>
      <vt:lpstr>Задачи</vt:lpstr>
      <vt:lpstr>Методологические и теоретические основы программы</vt:lpstr>
      <vt:lpstr>Содержание обучения</vt:lpstr>
      <vt:lpstr>Нарушения речи детей </vt:lpstr>
      <vt:lpstr>Характеристика дифференцированного подхода логокоррекции</vt:lpstr>
      <vt:lpstr> </vt:lpstr>
      <vt:lpstr>Организация деятельности </vt:lpstr>
      <vt:lpstr>Организация деятельности </vt:lpstr>
      <vt:lpstr> </vt:lpstr>
      <vt:lpstr>Организация деятельности </vt:lpstr>
      <vt:lpstr>Организация деятельности 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СРЕДНЯЯ ОБЩЕОБРАЗОВАТЕЛЬНАЯ ШКОЛА № 88</dc:title>
  <dc:creator>дмитриева</dc:creator>
  <cp:lastModifiedBy>User</cp:lastModifiedBy>
  <cp:revision>24</cp:revision>
  <dcterms:created xsi:type="dcterms:W3CDTF">2013-01-07T16:09:10Z</dcterms:created>
  <dcterms:modified xsi:type="dcterms:W3CDTF">2020-01-30T08:42:12Z</dcterms:modified>
</cp:coreProperties>
</file>