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308" r:id="rId5"/>
    <p:sldId id="309" r:id="rId6"/>
    <p:sldId id="310" r:id="rId7"/>
    <p:sldId id="311" r:id="rId8"/>
    <p:sldId id="312" r:id="rId9"/>
    <p:sldId id="307" r:id="rId10"/>
    <p:sldId id="262" r:id="rId11"/>
    <p:sldId id="261" r:id="rId12"/>
    <p:sldId id="271" r:id="rId13"/>
    <p:sldId id="268" r:id="rId14"/>
    <p:sldId id="269" r:id="rId15"/>
    <p:sldId id="270" r:id="rId16"/>
    <p:sldId id="272" r:id="rId17"/>
    <p:sldId id="273" r:id="rId18"/>
    <p:sldId id="275" r:id="rId19"/>
    <p:sldId id="282" r:id="rId20"/>
    <p:sldId id="283" r:id="rId21"/>
    <p:sldId id="301" r:id="rId22"/>
    <p:sldId id="302" r:id="rId23"/>
    <p:sldId id="315" r:id="rId24"/>
    <p:sldId id="276" r:id="rId25"/>
    <p:sldId id="284" r:id="rId26"/>
    <p:sldId id="286" r:id="rId27"/>
    <p:sldId id="285" r:id="rId28"/>
    <p:sldId id="289" r:id="rId29"/>
    <p:sldId id="313" r:id="rId30"/>
    <p:sldId id="278" r:id="rId31"/>
    <p:sldId id="280" r:id="rId32"/>
    <p:sldId id="287" r:id="rId33"/>
    <p:sldId id="290" r:id="rId34"/>
    <p:sldId id="291" r:id="rId35"/>
    <p:sldId id="292" r:id="rId36"/>
    <p:sldId id="293" r:id="rId37"/>
    <p:sldId id="298" r:id="rId38"/>
    <p:sldId id="303" r:id="rId39"/>
    <p:sldId id="314" r:id="rId40"/>
    <p:sldId id="279" r:id="rId41"/>
    <p:sldId id="288" r:id="rId42"/>
    <p:sldId id="295" r:id="rId43"/>
    <p:sldId id="294" r:id="rId44"/>
    <p:sldId id="281" r:id="rId45"/>
    <p:sldId id="277" r:id="rId46"/>
    <p:sldId id="299" r:id="rId47"/>
    <p:sldId id="305" r:id="rId48"/>
    <p:sldId id="306" r:id="rId49"/>
    <p:sldId id="316" r:id="rId50"/>
    <p:sldId id="317" r:id="rId51"/>
    <p:sldId id="318" r:id="rId52"/>
    <p:sldId id="319" r:id="rId53"/>
    <p:sldId id="304" r:id="rId5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>
      <p:cViewPr varScale="1">
        <p:scale>
          <a:sx n="106" d="100"/>
          <a:sy n="106" d="100"/>
        </p:scale>
        <p:origin x="-102" y="-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Считаете</a:t>
            </a:r>
            <a:r>
              <a:rPr lang="ru-RU" baseline="0" dirty="0"/>
              <a:t> ли Вы себя патриотом?</a:t>
            </a:r>
            <a:endParaRPr lang="ru-RU" dirty="0"/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9E0-4E0F-94BC-3E43366398E6}"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9E0-4E0F-94BC-3E43366398E6}"/>
                </c:ext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9E0-4E0F-94BC-3E43366398E6}"/>
                </c:ext>
              </c:extLst>
            </c:dLbl>
            <c:dLbl>
              <c:idx val="3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9E0-4E0F-94BC-3E43366398E6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Да</c:v>
                </c:pt>
                <c:pt idx="1">
                  <c:v>Нет</c:v>
                </c:pt>
                <c:pt idx="2">
                  <c:v>Частично</c:v>
                </c:pt>
                <c:pt idx="3">
                  <c:v>Не знаю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</c:v>
                </c:pt>
                <c:pt idx="1">
                  <c:v>1</c:v>
                </c:pt>
                <c:pt idx="2">
                  <c:v>2</c:v>
                </c:pt>
                <c:pt idx="3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B9E0-4E0F-94BC-3E43366398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explosion val="14"/>
            <c:extLst xmlns:c16r2="http://schemas.microsoft.com/office/drawing/2015/06/chart">
              <c:ext xmlns:c16="http://schemas.microsoft.com/office/drawing/2014/chart" uri="{C3380CC4-5D6E-409C-BE32-E72D297353CC}">
                <c16:uniqueId val="{00000000-83FF-4688-B707-4C4C055B43ED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Не знаю</c:v>
                </c:pt>
                <c:pt idx="1">
                  <c:v>Патриот - тот, кто знает историю и уважает свою страну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</c:v>
                </c:pt>
                <c:pt idx="1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3FF-4688-B707-4C4C055B43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Знаете</a:t>
            </a:r>
            <a:r>
              <a:rPr lang="ru-RU" baseline="0" dirty="0"/>
              <a:t> ли Вы обычаи и традиции своего народа?</a:t>
            </a:r>
            <a:endParaRPr lang="ru-RU" dirty="0"/>
          </a:p>
        </c:rich>
      </c:tx>
      <c:layout>
        <c:manualLayout>
          <c:xMode val="edge"/>
          <c:yMode val="edge"/>
          <c:x val="0.11014727736522123"/>
          <c:y val="5.0371023589971489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Да</c:v>
                </c:pt>
                <c:pt idx="1">
                  <c:v>Нет</c:v>
                </c:pt>
                <c:pt idx="2">
                  <c:v>Затрудняюсь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</c:v>
                </c:pt>
                <c:pt idx="1">
                  <c:v>2</c:v>
                </c:pt>
                <c:pt idx="2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16B-4E97-B09F-7D6E3FF6CA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Участвовали</a:t>
            </a:r>
            <a:r>
              <a:rPr lang="ru-RU" baseline="0" dirty="0"/>
              <a:t> Вы в патриотических мероприятиях?</a:t>
            </a:r>
            <a:endParaRPr lang="ru-RU" dirty="0"/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AE7-4CEE-9606-AB8F6585C7A0}"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AE7-4CEE-9606-AB8F6585C7A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</c:v>
                </c:pt>
                <c:pt idx="1">
                  <c:v>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AE7-4CEE-9606-AB8F6585C7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Как Вы понимаете выражение «Малая Родина»?</a:t>
            </a: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</c:f>
              <c:strCache>
                <c:ptCount val="1"/>
                <c:pt idx="0">
                  <c:v>Не знаю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1B1-418C-9C58-F7FFF8EB2E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301C19C-663C-4DE4-BD98-7BB5E8420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79D7C6-7708-408C-A2CF-A7B12BE63B7B}" type="datetimeFigureOut">
              <a:rPr lang="ru-RU"/>
              <a:pPr>
                <a:defRPr/>
              </a:pPr>
              <a:t>08.06.2018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7F622EB-3BC6-4483-AB15-2EC9CEFEB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FD47097-0300-42ED-B37D-9C294CBF6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506C9B-617E-436E-BDD4-A252556B40C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38322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FAF697E-B38C-4980-A78E-A7E5ECD72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F7008-40EC-4ECA-8EC7-056FBE6CA834}" type="datetimeFigureOut">
              <a:rPr lang="ru-RU"/>
              <a:pPr>
                <a:defRPr/>
              </a:pPr>
              <a:t>08.06.2018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CB723DF-5B23-438B-9BCF-73E8067C2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33B2341-2BE3-40CA-BD6E-A00325A6D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E087C9-A07E-4E40-B088-40F4D1496BD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62425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D969031-CBCF-4EC6-BF46-D92964E95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9F3D25-25F0-4128-A228-DC01BE90F15C}" type="datetimeFigureOut">
              <a:rPr lang="ru-RU"/>
              <a:pPr>
                <a:defRPr/>
              </a:pPr>
              <a:t>08.06.2018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98A2D5C-11A0-4428-B84C-4A9A7E3AD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C1B8862-1C71-485B-94F4-B5D84DBBC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BB7C2B-C73A-4DF0-92E7-9BEA33089D8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5599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1B2997F-4627-498A-B16B-3BB533B99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26F798-A021-470F-AEDA-854CE857DE8A}" type="datetimeFigureOut">
              <a:rPr lang="ru-RU"/>
              <a:pPr>
                <a:defRPr/>
              </a:pPr>
              <a:t>08.06.2018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9A131FB-F86A-4DCB-8073-79EF43394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4906ECA-E13A-4BC2-93D4-B0FCED880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8EAEF4-F189-4E90-8F11-917565725D5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15399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7B889F2-EC48-4FE6-AD45-3A1E00DB9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B45F5B-8C47-438D-805B-DBFBBD7BE396}" type="datetimeFigureOut">
              <a:rPr lang="ru-RU"/>
              <a:pPr>
                <a:defRPr/>
              </a:pPr>
              <a:t>08.06.2018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D627EAC-92E6-4A15-A14F-AC10BE51E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EFD4D77-ED0A-4F45-996C-AB4CD99EE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0090F6-8BEC-441B-BE31-85E25A871A9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83326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="" xmlns:a16="http://schemas.microsoft.com/office/drawing/2014/main" id="{90EF96F0-FDBF-4286-8054-1529D7F67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4CC812-715E-4B90-8665-626CDA10E4FA}" type="datetimeFigureOut">
              <a:rPr lang="ru-RU"/>
              <a:pPr>
                <a:defRPr/>
              </a:pPr>
              <a:t>08.06.2018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="" xmlns:a16="http://schemas.microsoft.com/office/drawing/2014/main" id="{136522BD-8837-4D54-8F39-1570363E5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="" xmlns:a16="http://schemas.microsoft.com/office/drawing/2014/main" id="{0E5CA0D7-ABD8-4947-A1A6-4E14CDB96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8CF53F-FAD7-495E-A1BA-C439CAA9198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39013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="" xmlns:a16="http://schemas.microsoft.com/office/drawing/2014/main" id="{104CC096-0CBB-4CEE-A475-A8B420B45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AD12CC-9AFA-44F1-A10C-DC03DDEACEF5}" type="datetimeFigureOut">
              <a:rPr lang="ru-RU"/>
              <a:pPr>
                <a:defRPr/>
              </a:pPr>
              <a:t>08.06.2018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="" xmlns:a16="http://schemas.microsoft.com/office/drawing/2014/main" id="{A7698F4D-8A49-43A2-B91E-37218D364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="" xmlns:a16="http://schemas.microsoft.com/office/drawing/2014/main" id="{61CAB617-CC8B-418A-ACA9-744E62BB1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4E8BAA-77F2-4577-9DCA-1F7FD322E82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11765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="" xmlns:a16="http://schemas.microsoft.com/office/drawing/2014/main" id="{F5E9D7B3-D4F8-4642-BDD0-FC10B6782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279086-9F1F-4438-B46D-E0BF02ACC44B}" type="datetimeFigureOut">
              <a:rPr lang="ru-RU"/>
              <a:pPr>
                <a:defRPr/>
              </a:pPr>
              <a:t>08.06.2018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="" xmlns:a16="http://schemas.microsoft.com/office/drawing/2014/main" id="{7D518384-5025-4579-B269-BD596D00D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="" xmlns:a16="http://schemas.microsoft.com/office/drawing/2014/main" id="{4D4BCE2F-A852-4474-A2E9-1E9A39A22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3AA8DA-42F9-4B14-80B5-36EEEF460EE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19271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="" xmlns:a16="http://schemas.microsoft.com/office/drawing/2014/main" id="{CFE90391-2F46-4872-8163-6AC716856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1D8924-24A8-4351-8044-09A43996A4FE}" type="datetimeFigureOut">
              <a:rPr lang="ru-RU"/>
              <a:pPr>
                <a:defRPr/>
              </a:pPr>
              <a:t>08.06.2018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="" xmlns:a16="http://schemas.microsoft.com/office/drawing/2014/main" id="{A2EBBD0F-989B-40B1-93D9-E936856EE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="" xmlns:a16="http://schemas.microsoft.com/office/drawing/2014/main" id="{96741752-92EB-4084-BBC5-A7E959AC9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ADCDE6-31D0-49A3-BC82-814D8C9A712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6639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="" xmlns:a16="http://schemas.microsoft.com/office/drawing/2014/main" id="{2B5DFA1A-13EE-4F72-9986-5682BEC4D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5471B2-2AB9-485D-BC6B-F12BCCADCC1C}" type="datetimeFigureOut">
              <a:rPr lang="ru-RU"/>
              <a:pPr>
                <a:defRPr/>
              </a:pPr>
              <a:t>08.06.2018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="" xmlns:a16="http://schemas.microsoft.com/office/drawing/2014/main" id="{87A30EFA-0D34-4B23-9E13-11F285CFF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="" xmlns:a16="http://schemas.microsoft.com/office/drawing/2014/main" id="{DF242462-D598-4C1D-9E98-778E2BB38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B6838D-7536-497D-A105-BC705EED823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84965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="" xmlns:a16="http://schemas.microsoft.com/office/drawing/2014/main" id="{5C0667A6-14CD-4302-8015-106A362DF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EBABCD-287D-428B-B969-2FAF8B0153D6}" type="datetimeFigureOut">
              <a:rPr lang="ru-RU"/>
              <a:pPr>
                <a:defRPr/>
              </a:pPr>
              <a:t>08.06.2018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="" xmlns:a16="http://schemas.microsoft.com/office/drawing/2014/main" id="{7B2B4DB4-20C7-4C84-A04B-95B9F5EEF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="" xmlns:a16="http://schemas.microsoft.com/office/drawing/2014/main" id="{693038E0-78E5-43F3-B8B7-CD01F370B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2CF53A-78ED-4C75-B912-286968B19BB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19643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="" xmlns:a16="http://schemas.microsoft.com/office/drawing/2014/main" id="{F6E9B24F-1429-4D55-8CDB-7D4F76A404F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="" xmlns:a16="http://schemas.microsoft.com/office/drawing/2014/main" id="{56BA5107-C684-4D38-9C25-AC641A958D0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CC98CC2-3700-4D36-98F3-9659A39885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AD42C49-D050-4E29-96B1-5297E812A41E}" type="datetimeFigureOut">
              <a:rPr lang="ru-RU"/>
              <a:pPr>
                <a:defRPr/>
              </a:pPr>
              <a:t>08.06.2018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D5404C2-0881-4A5F-A27D-22A6B44051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B0F0073-C055-4BC2-9769-B058F1E070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8C2E5B1A-7C35-4C66-800B-4B479B7D3D9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11" Type="http://schemas.openxmlformats.org/officeDocument/2006/relationships/image" Target="../media/image77.jpeg"/><Relationship Id="rId5" Type="http://schemas.openxmlformats.org/officeDocument/2006/relationships/image" Target="../media/image71.jpeg"/><Relationship Id="rId10" Type="http://schemas.openxmlformats.org/officeDocument/2006/relationships/image" Target="../media/image76.jpeg"/><Relationship Id="rId4" Type="http://schemas.openxmlformats.org/officeDocument/2006/relationships/image" Target="../media/image70.jpeg"/><Relationship Id="rId9" Type="http://schemas.openxmlformats.org/officeDocument/2006/relationships/image" Target="../media/image7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11" Type="http://schemas.openxmlformats.org/officeDocument/2006/relationships/image" Target="../media/image87.jpeg"/><Relationship Id="rId5" Type="http://schemas.openxmlformats.org/officeDocument/2006/relationships/image" Target="../media/image81.jpeg"/><Relationship Id="rId10" Type="http://schemas.openxmlformats.org/officeDocument/2006/relationships/image" Target="../media/image86.jpeg"/><Relationship Id="rId4" Type="http://schemas.openxmlformats.org/officeDocument/2006/relationships/image" Target="../media/image80.jpeg"/><Relationship Id="rId9" Type="http://schemas.openxmlformats.org/officeDocument/2006/relationships/image" Target="../media/image85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Relationship Id="rId9" Type="http://schemas.openxmlformats.org/officeDocument/2006/relationships/image" Target="../media/image95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png"/><Relationship Id="rId4" Type="http://schemas.openxmlformats.org/officeDocument/2006/relationships/image" Target="../media/image98.jpeg"/><Relationship Id="rId9" Type="http://schemas.openxmlformats.org/officeDocument/2006/relationships/image" Target="../media/image103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>
            <a:extLst>
              <a:ext uri="{FF2B5EF4-FFF2-40B4-BE49-F238E27FC236}">
                <a16:creationId xmlns="" xmlns:a16="http://schemas.microsoft.com/office/drawing/2014/main" id="{E2BC3EA0-64DC-4108-8B78-ED91AA70A0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3548" y="1484784"/>
            <a:ext cx="8136904" cy="938535"/>
          </a:xfrm>
        </p:spPr>
        <p:txBody>
          <a:bodyPr/>
          <a:lstStyle/>
          <a:p>
            <a:r>
              <a:rPr lang="ru-RU" altLang="ru-RU" sz="1600" dirty="0">
                <a:latin typeface="Cambria" panose="02040503050406030204" pitchFamily="18" charset="0"/>
              </a:rPr>
              <a:t>МКОУ РАООП « </a:t>
            </a:r>
            <a:r>
              <a:rPr lang="ru-RU" altLang="ru-RU" sz="1600" dirty="0" err="1">
                <a:latin typeface="Cambria" panose="02040503050406030204" pitchFamily="18" charset="0"/>
              </a:rPr>
              <a:t>Старогородковская</a:t>
            </a:r>
            <a:r>
              <a:rPr lang="ru-RU" altLang="ru-RU" sz="1600" dirty="0">
                <a:latin typeface="Cambria" panose="02040503050406030204" pitchFamily="18" charset="0"/>
              </a:rPr>
              <a:t> ( специальная ) коррекционная школа-интернат им. Заслуженного учителя РФ </a:t>
            </a:r>
            <a:r>
              <a:rPr lang="ru-RU" altLang="ru-RU" sz="1600" dirty="0" err="1">
                <a:latin typeface="Cambria" panose="02040503050406030204" pitchFamily="18" charset="0"/>
              </a:rPr>
              <a:t>Фурагиной</a:t>
            </a:r>
            <a:r>
              <a:rPr lang="ru-RU" altLang="ru-RU" sz="1600" dirty="0">
                <a:latin typeface="Cambria" panose="02040503050406030204" pitchFamily="18" charset="0"/>
              </a:rPr>
              <a:t> А.В.»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F3B16524-04F1-406D-9951-FA12930EB3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9632" y="2348880"/>
            <a:ext cx="7160840" cy="3252564"/>
          </a:xfrm>
        </p:spPr>
        <p:txBody>
          <a:bodyPr rtlCol="0">
            <a:normAutofit fontScale="85000"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Гражданско-патриотическое воспитание обучающихся с интеллектуальными нарушениями в условиях школы-интерната.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«Россия, мы дети твои!»</a:t>
            </a:r>
          </a:p>
          <a:p>
            <a:pPr fontAlgn="auto">
              <a:spcAft>
                <a:spcPts val="0"/>
              </a:spcAft>
              <a:defRPr/>
            </a:pPr>
            <a:endParaRPr lang="ru-RU" dirty="0">
              <a:solidFill>
                <a:srgbClr val="00206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r" fontAlgn="auto">
              <a:spcAft>
                <a:spcPts val="0"/>
              </a:spcAft>
              <a:defRPr/>
            </a:pPr>
            <a:endParaRPr lang="ru-RU" sz="2800" dirty="0">
              <a:solidFill>
                <a:schemeClr val="tx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r" fontAlgn="auto">
              <a:spcAft>
                <a:spcPts val="0"/>
              </a:spcAft>
              <a:defRPr/>
            </a:pPr>
            <a:r>
              <a:rPr lang="ru-RU" sz="28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Автор проекта: Замятина Е.Г.</a:t>
            </a:r>
          </a:p>
          <a:p>
            <a:pPr fontAlgn="auto">
              <a:spcAft>
                <a:spcPts val="0"/>
              </a:spcAft>
              <a:defRPr/>
            </a:pPr>
            <a:endParaRPr lang="ru-RU" dirty="0">
              <a:solidFill>
                <a:srgbClr val="00206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dirty="0">
              <a:solidFill>
                <a:srgbClr val="00206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000" dirty="0"/>
          </a:p>
        </p:txBody>
      </p:sp>
      <p:pic>
        <p:nvPicPr>
          <p:cNvPr id="4" name="Рисунок 3" descr="Изображение выглядит как человек, стоит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8E19ABC6-5C8D-408D-B8F5-9C07BB5657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48" y="3429000"/>
            <a:ext cx="2950039" cy="28113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81DEACE-0487-4181-8E11-15067EDFD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034" y="1628800"/>
            <a:ext cx="8229600" cy="1143000"/>
          </a:xfrm>
        </p:spPr>
        <p:txBody>
          <a:bodyPr/>
          <a:lstStyle/>
          <a:p>
            <a:r>
              <a:rPr lang="ru-RU" sz="3600" b="1" dirty="0">
                <a:solidFill>
                  <a:srgbClr val="FF0000"/>
                </a:solidFill>
                <a:latin typeface="Cambria" panose="02040503050406030204" pitchFamily="18" charset="0"/>
              </a:rPr>
              <a:t>Цель проекта: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42B497C-8B13-468B-96BD-8152422D5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140968"/>
            <a:ext cx="8229600" cy="3309054"/>
          </a:xfrm>
        </p:spPr>
        <p:txBody>
          <a:bodyPr/>
          <a:lstStyle/>
          <a:p>
            <a:pPr marL="0" indent="0" algn="just">
              <a:buNone/>
            </a:pPr>
            <a:r>
              <a:rPr lang="ru-RU" sz="2400" dirty="0">
                <a:latin typeface="Cambria" panose="02040503050406030204" pitchFamily="18" charset="0"/>
              </a:rPr>
              <a:t>формирование у обучающихся гражданственности, патриотизма, активной жизненной позиции для успешной их социализации посредством вовлечения обучающихся, в активную деятельность по гражданско-патриотическому воспитанию.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20614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B0C2164-B7C8-4DB4-B26B-B050B8904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243" y="1628800"/>
            <a:ext cx="8229600" cy="576064"/>
          </a:xfrm>
        </p:spPr>
        <p:txBody>
          <a:bodyPr/>
          <a:lstStyle/>
          <a:p>
            <a:r>
              <a:rPr lang="ru-RU" sz="3600" b="1" dirty="0">
                <a:solidFill>
                  <a:srgbClr val="FF0000"/>
                </a:solidFill>
                <a:latin typeface="Cambria" panose="02040503050406030204" pitchFamily="18" charset="0"/>
              </a:rPr>
              <a:t>Задачи проекта: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76811D5-9554-4326-B3A7-00BF3F604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157" y="2204864"/>
            <a:ext cx="8229600" cy="3489251"/>
          </a:xfrm>
        </p:spPr>
        <p:txBody>
          <a:bodyPr/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ru-RU" sz="1800" dirty="0">
                <a:latin typeface="Cambria" panose="02040503050406030204" pitchFamily="18" charset="0"/>
              </a:rPr>
              <a:t>развивать патриотические чувства и сознание обучающихся;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800" dirty="0">
                <a:latin typeface="Cambria" panose="02040503050406030204" pitchFamily="18" charset="0"/>
              </a:rPr>
              <a:t>изучать героическое прошлое нашей страны;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800" dirty="0">
                <a:latin typeface="Cambria" panose="02040503050406030204" pitchFamily="18" charset="0"/>
              </a:rPr>
              <a:t>сохранять и развивать чувства гордости за свою страну и народ;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800" dirty="0">
                <a:latin typeface="Cambria" panose="02040503050406030204" pitchFamily="18" charset="0"/>
              </a:rPr>
              <a:t>развивать и углублять знания об истории и культуре родного края;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800" dirty="0">
                <a:latin typeface="Cambria" panose="02040503050406030204" pitchFamily="18" charset="0"/>
              </a:rPr>
              <a:t>воспитывать чувства любви к родному краю, к природе;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800" dirty="0">
                <a:latin typeface="Cambria" panose="02040503050406030204" pitchFamily="18" charset="0"/>
              </a:rPr>
              <a:t>формировать здоровый образ жизни;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800" dirty="0">
                <a:latin typeface="Cambria" panose="02040503050406030204" pitchFamily="18" charset="0"/>
              </a:rPr>
              <a:t>повышать правовую культуру;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800" dirty="0">
                <a:latin typeface="Cambria" panose="02040503050406030204" pitchFamily="18" charset="0"/>
              </a:rPr>
              <a:t>организовывать и проводить мероприятия, направленные на развитие патриотизма;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800" dirty="0">
                <a:latin typeface="Cambria" panose="02040503050406030204" pitchFamily="18" charset="0"/>
              </a:rPr>
              <a:t>повышать мотивацию изучения истории и географии.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76388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648BC1C-2A46-452D-BB4C-A2C7CD04C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28800"/>
            <a:ext cx="8229600" cy="1070992"/>
          </a:xfrm>
        </p:spPr>
        <p:txBody>
          <a:bodyPr/>
          <a:lstStyle/>
          <a:p>
            <a:r>
              <a:rPr lang="ru-RU" sz="3600" b="1" dirty="0">
                <a:solidFill>
                  <a:srgbClr val="FF0000"/>
                </a:solidFill>
                <a:latin typeface="Cambria" panose="02040503050406030204" pitchFamily="18" charset="0"/>
              </a:rPr>
              <a:t>ОСНОВНЫЕ НАПРАВЛЕНИЯ ПРОЕКТА:</a:t>
            </a:r>
            <a:endParaRPr lang="ru-RU" sz="3600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2173F43-47DF-4E22-ACFB-1E095943D2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780928"/>
            <a:ext cx="8229600" cy="3345235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ru-RU" sz="2800" dirty="0">
                <a:latin typeface="Cambria" panose="02040503050406030204" pitchFamily="18" charset="0"/>
              </a:rPr>
              <a:t>духовно-нравственное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800" dirty="0">
                <a:latin typeface="Cambria" panose="02040503050406030204" pitchFamily="18" charset="0"/>
              </a:rPr>
              <a:t>героико-патриотическое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800" dirty="0">
                <a:latin typeface="Cambria" panose="02040503050406030204" pitchFamily="18" charset="0"/>
              </a:rPr>
              <a:t>историко-краеведческое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800" dirty="0" smtClean="0">
                <a:latin typeface="Cambria" panose="02040503050406030204" pitchFamily="18" charset="0"/>
              </a:rPr>
              <a:t>гражданско-правовое</a:t>
            </a:r>
            <a:endParaRPr lang="ru-RU" sz="2800" dirty="0">
              <a:latin typeface="Cambria" panose="020405030504060302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ru-RU" sz="2800" dirty="0">
                <a:latin typeface="Cambria" panose="02040503050406030204" pitchFamily="18" charset="0"/>
              </a:rPr>
              <a:t>спортивно-патриотическое</a:t>
            </a:r>
          </a:p>
          <a:p>
            <a:pPr marL="457200" lvl="1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97585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37FFB9A-6524-42B1-86CD-2D5FFED59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940" y="1556792"/>
            <a:ext cx="8229600" cy="1296144"/>
          </a:xfrm>
        </p:spPr>
        <p:txBody>
          <a:bodyPr/>
          <a:lstStyle/>
          <a:p>
            <a:r>
              <a:rPr lang="ru-RU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ПЛАН РЕАЛИЗАЦИИ ПРОЕКТА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2000" dirty="0"/>
              <a:t>Проект реализуется с 1 сентября 2015 года по 25 мая 2018 года</a:t>
            </a: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13D5B9C-23FC-4D00-A655-1EA2D1CB99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77728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</a:rPr>
              <a:t>I</a:t>
            </a: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</a:rPr>
              <a:t> этап – подготовительный </a:t>
            </a:r>
          </a:p>
          <a:p>
            <a:pPr marL="0" indent="0" algn="ctr">
              <a:buNone/>
            </a:pPr>
            <a:r>
              <a:rPr lang="ru-RU" sz="2000" dirty="0"/>
              <a:t>(сентябрь – ноябрь 2015 г.)</a:t>
            </a:r>
            <a:endParaRPr lang="ru-RU" sz="2000" dirty="0">
              <a:latin typeface="Cambria" panose="02040503050406030204" pitchFamily="18" charset="0"/>
            </a:endParaRPr>
          </a:p>
          <a:p>
            <a:pPr marL="0" indent="0" algn="just">
              <a:buNone/>
            </a:pPr>
            <a:r>
              <a:rPr lang="ru-RU" sz="2000" b="1" i="1" dirty="0"/>
              <a:t>Цель:</a:t>
            </a:r>
            <a:r>
              <a:rPr lang="ru-RU" sz="2000" dirty="0"/>
              <a:t> </a:t>
            </a:r>
            <a:r>
              <a:rPr lang="ru-RU" sz="2000" i="1" dirty="0"/>
              <a:t>подготовка условий для реализации гражданско-патриотического воспитания. </a:t>
            </a:r>
            <a:endParaRPr lang="ru-RU" sz="2000" dirty="0"/>
          </a:p>
          <a:p>
            <a:pPr marL="0" indent="0" algn="just">
              <a:buNone/>
            </a:pPr>
            <a:r>
              <a:rPr lang="ru-RU" sz="2000" dirty="0"/>
              <a:t>1.Анализ затруднений.</a:t>
            </a:r>
          </a:p>
          <a:p>
            <a:pPr marL="0" indent="0" algn="just">
              <a:buNone/>
            </a:pPr>
            <a:r>
              <a:rPr lang="ru-RU" sz="2000" dirty="0"/>
              <a:t>2.Постановка проблемы.</a:t>
            </a:r>
          </a:p>
          <a:p>
            <a:pPr marL="0" indent="0" algn="just">
              <a:buNone/>
            </a:pPr>
            <a:r>
              <a:rPr lang="ru-RU" sz="2000" dirty="0"/>
              <a:t>3.Изучение литературы, имеющегося опыта по теме.</a:t>
            </a:r>
          </a:p>
          <a:p>
            <a:pPr marL="0" indent="0" algn="just">
              <a:buNone/>
            </a:pPr>
            <a:r>
              <a:rPr lang="ru-RU" sz="2000" dirty="0"/>
              <a:t>4.Определение цели и задач работы над темой.</a:t>
            </a:r>
          </a:p>
          <a:p>
            <a:pPr marL="0" indent="0" algn="just">
              <a:buNone/>
            </a:pPr>
            <a:r>
              <a:rPr lang="ru-RU" sz="2000" dirty="0"/>
              <a:t>5.Разработка системы мер, направленных на решение проблемы.</a:t>
            </a:r>
          </a:p>
          <a:p>
            <a:pPr marL="0" indent="0" algn="just">
              <a:buNone/>
            </a:pPr>
            <a:r>
              <a:rPr lang="ru-RU" sz="2000" dirty="0"/>
              <a:t>6.Прогнозирование результатов.</a:t>
            </a:r>
          </a:p>
          <a:p>
            <a:pPr marL="0" indent="0" algn="ctr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70721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EE52E2D-4577-4A76-B962-7EC8C18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0B6294B-7775-4A17-B535-E73CF727D9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281339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</a:rPr>
              <a:t>II</a:t>
            </a: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</a:rPr>
              <a:t> этап – практический</a:t>
            </a:r>
          </a:p>
          <a:p>
            <a:pPr marL="0" indent="0" algn="ctr">
              <a:buNone/>
            </a:pPr>
            <a:r>
              <a:rPr lang="ru-RU" sz="2000" dirty="0"/>
              <a:t>( декабрь 2015г. - февраль 2018г. )</a:t>
            </a:r>
          </a:p>
          <a:p>
            <a:pPr marL="0" indent="0" algn="just">
              <a:buNone/>
            </a:pPr>
            <a:endParaRPr lang="ru-RU" dirty="0">
              <a:latin typeface="Cambria" panose="02040503050406030204" pitchFamily="18" charset="0"/>
            </a:endParaRPr>
          </a:p>
          <a:p>
            <a:pPr marL="0" indent="0" algn="just">
              <a:buNone/>
            </a:pPr>
            <a:r>
              <a:rPr lang="ru-RU" sz="2000" b="1" i="1" dirty="0"/>
              <a:t>Цель:</a:t>
            </a:r>
            <a:r>
              <a:rPr lang="ru-RU" sz="2000" i="1" dirty="0"/>
              <a:t> реализация проекта по гражданско-патриотическому воспитанию. </a:t>
            </a:r>
            <a:endParaRPr lang="ru-RU" sz="2000" dirty="0"/>
          </a:p>
          <a:p>
            <a:pPr marL="0" indent="0" algn="just">
              <a:buNone/>
            </a:pPr>
            <a:r>
              <a:rPr lang="ru-RU" sz="2000" dirty="0"/>
              <a:t>1.Внедрение системы мер, направленных на развитие гражданско-патриотического воспитания.</a:t>
            </a:r>
          </a:p>
          <a:p>
            <a:pPr marL="0" indent="0" algn="just">
              <a:buNone/>
            </a:pPr>
            <a:r>
              <a:rPr lang="ru-RU" sz="2000" dirty="0"/>
              <a:t>2.Формирование методического комплекса.</a:t>
            </a:r>
          </a:p>
          <a:p>
            <a:pPr marL="0" indent="0" algn="just">
              <a:buNone/>
            </a:pPr>
            <a:r>
              <a:rPr lang="ru-RU" sz="2000" dirty="0"/>
              <a:t>3.Разработка методических рекомендаций по патриотическому воспитанию.</a:t>
            </a:r>
          </a:p>
          <a:p>
            <a:pPr marL="0" indent="0">
              <a:buNone/>
            </a:pPr>
            <a:r>
              <a:rPr lang="ru-RU" dirty="0"/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88954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DC8842B-9B5A-47E0-9A09-15DD8B71F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E8FB1CE0-D1F3-4CFA-A8C7-A22268B5E8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99330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</a:rPr>
              <a:t>III</a:t>
            </a: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</a:rPr>
              <a:t> этап – обобщающий</a:t>
            </a:r>
          </a:p>
          <a:p>
            <a:pPr marL="0" indent="0" algn="ctr">
              <a:buNone/>
            </a:pPr>
            <a:r>
              <a:rPr lang="ru-RU" sz="2000" dirty="0"/>
              <a:t>( март-май  2018 г. )</a:t>
            </a:r>
            <a:endParaRPr lang="ru-RU" sz="2000" dirty="0">
              <a:latin typeface="Cambria" panose="02040503050406030204" pitchFamily="18" charset="0"/>
            </a:endParaRPr>
          </a:p>
          <a:p>
            <a:pPr marL="0" indent="0" algn="just">
              <a:buNone/>
            </a:pPr>
            <a:endParaRPr lang="ru-RU" sz="2000" b="1" i="1" dirty="0"/>
          </a:p>
          <a:p>
            <a:pPr marL="0" indent="0" algn="just">
              <a:buNone/>
            </a:pPr>
            <a:r>
              <a:rPr lang="ru-RU" sz="2000" b="1" i="1" dirty="0"/>
              <a:t>Цель</a:t>
            </a:r>
            <a:r>
              <a:rPr lang="ru-RU" sz="2000" i="1" dirty="0"/>
              <a:t>: анализ итогов реализации проекта. </a:t>
            </a:r>
            <a:endParaRPr lang="ru-RU" sz="2000" dirty="0"/>
          </a:p>
          <a:p>
            <a:pPr marL="0" indent="0" algn="just">
              <a:buNone/>
            </a:pPr>
            <a:r>
              <a:rPr lang="ru-RU" sz="2000" dirty="0"/>
              <a:t>1.Подведение итогов.</a:t>
            </a:r>
          </a:p>
          <a:p>
            <a:pPr marL="0" indent="0" algn="just">
              <a:buNone/>
            </a:pPr>
            <a:r>
              <a:rPr lang="ru-RU" sz="2000" dirty="0"/>
              <a:t>2.Оформление результатов работы.</a:t>
            </a:r>
          </a:p>
          <a:p>
            <a:pPr marL="0" indent="0" algn="just">
              <a:buNone/>
            </a:pPr>
            <a:r>
              <a:rPr lang="ru-RU" sz="2000" dirty="0"/>
              <a:t>3.Представление результатов.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96912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A1A9711-BCEF-42CE-8144-2B3BA113A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37D697A-6B4A-4E49-9B90-B18D99C6BE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3960441"/>
          </a:xfrm>
        </p:spPr>
        <p:txBody>
          <a:bodyPr/>
          <a:lstStyle/>
          <a:p>
            <a:pPr marL="0" indent="0">
              <a:buNone/>
            </a:pPr>
            <a:endParaRPr lang="ru-RU" sz="2000" b="1" i="1" dirty="0"/>
          </a:p>
          <a:p>
            <a:pPr marL="0" indent="0">
              <a:buNone/>
            </a:pPr>
            <a:endParaRPr lang="ru-RU" sz="2000" b="1" i="1" dirty="0"/>
          </a:p>
          <a:p>
            <a:pPr marL="0" indent="0" algn="ctr">
              <a:buNone/>
            </a:pP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</a:rPr>
              <a:t>IV</a:t>
            </a: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</a:rPr>
              <a:t> этап - внедренческий</a:t>
            </a:r>
          </a:p>
          <a:p>
            <a:pPr marL="0" indent="0" algn="ctr">
              <a:buNone/>
            </a:pPr>
            <a:endParaRPr lang="ru-RU" sz="2000" b="1" i="1" dirty="0"/>
          </a:p>
          <a:p>
            <a:pPr marL="0" indent="0" algn="just">
              <a:buNone/>
            </a:pPr>
            <a:r>
              <a:rPr lang="ru-RU" sz="2000" b="1" i="1" dirty="0"/>
              <a:t>Цель:</a:t>
            </a:r>
            <a:r>
              <a:rPr lang="ru-RU" sz="2000" i="1" dirty="0"/>
              <a:t> дальнейшая работа по гражданско-патриотическому воспитанию.</a:t>
            </a:r>
            <a:endParaRPr lang="ru-RU" sz="2000" dirty="0"/>
          </a:p>
          <a:p>
            <a:pPr marL="0" indent="0" algn="just">
              <a:buNone/>
            </a:pPr>
            <a:r>
              <a:rPr lang="ru-RU" sz="2000" dirty="0"/>
              <a:t>1.Использование собственного опыта в процессе дальнейшей работы.</a:t>
            </a:r>
          </a:p>
          <a:p>
            <a:pPr marL="0" indent="0" algn="just">
              <a:buNone/>
            </a:pPr>
            <a:r>
              <a:rPr lang="ru-RU" sz="2000" dirty="0"/>
              <a:t>2.Распространение опыта.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41546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B88887E-847C-4ACA-9BB8-0DEF90151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798" y="1556792"/>
            <a:ext cx="8229600" cy="1152128"/>
          </a:xfrm>
        </p:spPr>
        <p:txBody>
          <a:bodyPr/>
          <a:lstStyle/>
          <a:p>
            <a:r>
              <a:rPr lang="ru-RU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ФОРМЫ РАБОТЫ, ИСПОЛЬЗУЕМЫЕ  ПРИ РЕАЛИЗАЦИИ ПРОЕКТА: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B3D1F59-4EB0-431C-9AD5-857F71C33A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602" y="2276872"/>
            <a:ext cx="8229600" cy="3273227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/>
              <a:t>- </a:t>
            </a:r>
            <a:r>
              <a:rPr lang="ru-RU" sz="2000" dirty="0">
                <a:latin typeface="Cambria" panose="02040503050406030204" pitchFamily="18" charset="0"/>
              </a:rPr>
              <a:t>усиление патриотической направленности в курсе социально-гуманитарных  дисциплин;</a:t>
            </a:r>
          </a:p>
          <a:p>
            <a:pPr marL="0" indent="0">
              <a:buNone/>
            </a:pPr>
            <a:r>
              <a:rPr lang="ru-RU" sz="2000" dirty="0">
                <a:latin typeface="Cambria" panose="02040503050406030204" pitchFamily="18" charset="0"/>
              </a:rPr>
              <a:t>- изучение истории и культуры родного края;</a:t>
            </a:r>
          </a:p>
          <a:p>
            <a:pPr marL="0" indent="0">
              <a:buNone/>
            </a:pPr>
            <a:r>
              <a:rPr lang="ru-RU" sz="2000" dirty="0">
                <a:latin typeface="Cambria" panose="02040503050406030204" pitchFamily="18" charset="0"/>
              </a:rPr>
              <a:t>- анкетирование; </a:t>
            </a:r>
          </a:p>
          <a:p>
            <a:pPr marL="0" indent="0">
              <a:buNone/>
            </a:pPr>
            <a:r>
              <a:rPr lang="ru-RU" sz="2000" dirty="0">
                <a:latin typeface="Cambria" panose="02040503050406030204" pitchFamily="18" charset="0"/>
              </a:rPr>
              <a:t>- тематические классные часы, диспуты, викторины;</a:t>
            </a:r>
          </a:p>
          <a:p>
            <a:pPr marL="0" indent="0">
              <a:buNone/>
            </a:pPr>
            <a:r>
              <a:rPr lang="ru-RU" sz="2000" dirty="0">
                <a:latin typeface="Cambria" panose="02040503050406030204" pitchFamily="18" charset="0"/>
              </a:rPr>
              <a:t>- виртуальные экскурсии;</a:t>
            </a:r>
          </a:p>
          <a:p>
            <a:pPr marL="0" indent="0">
              <a:buNone/>
            </a:pPr>
            <a:r>
              <a:rPr lang="ru-RU" sz="2000" dirty="0">
                <a:latin typeface="Cambria" panose="02040503050406030204" pitchFamily="18" charset="0"/>
              </a:rPr>
              <a:t>- учебные фильмы;</a:t>
            </a:r>
          </a:p>
          <a:p>
            <a:pPr marL="0" indent="0">
              <a:buNone/>
            </a:pPr>
            <a:r>
              <a:rPr lang="ru-RU" sz="2000" dirty="0">
                <a:latin typeface="Cambria" panose="02040503050406030204" pitchFamily="18" charset="0"/>
              </a:rPr>
              <a:t>- презентации;</a:t>
            </a:r>
          </a:p>
          <a:p>
            <a:pPr marL="0" indent="0">
              <a:buNone/>
            </a:pPr>
            <a:r>
              <a:rPr lang="ru-RU" sz="2000" dirty="0">
                <a:latin typeface="Cambria" panose="02040503050406030204" pitchFamily="18" charset="0"/>
              </a:rPr>
              <a:t>- конкурсы, спортивные состязания;</a:t>
            </a:r>
          </a:p>
          <a:p>
            <a:pPr marL="0" indent="0">
              <a:buNone/>
            </a:pPr>
            <a:r>
              <a:rPr lang="ru-RU" sz="2000" dirty="0">
                <a:latin typeface="Cambria" panose="02040503050406030204" pitchFamily="18" charset="0"/>
              </a:rPr>
              <a:t>- коллективные творческие дела;</a:t>
            </a:r>
          </a:p>
          <a:p>
            <a:pPr marL="0" indent="0">
              <a:buNone/>
            </a:pPr>
            <a:r>
              <a:rPr lang="ru-RU" sz="2000" dirty="0">
                <a:latin typeface="Cambria" panose="02040503050406030204" pitchFamily="18" charset="0"/>
              </a:rPr>
              <a:t>- общешкольные акции.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02895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E673B2C-E883-42EC-8327-40E135682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376" y="1916832"/>
            <a:ext cx="8229600" cy="691492"/>
          </a:xfrm>
        </p:spPr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E1D3988-88B5-4C0F-A988-04C830090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442" y="1734110"/>
            <a:ext cx="8229600" cy="3976499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b="1" dirty="0">
                <a:solidFill>
                  <a:srgbClr val="002060"/>
                </a:solidFill>
              </a:rPr>
              <a:t>Духовно-нравственное направление</a:t>
            </a:r>
            <a:endParaRPr lang="ru-RU" sz="20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1600" b="1" dirty="0"/>
              <a:t>Традиционные мероприятия:</a:t>
            </a:r>
          </a:p>
          <a:p>
            <a:r>
              <a:rPr lang="ru-RU" sz="1600" dirty="0"/>
              <a:t>День Знаний:</a:t>
            </a:r>
          </a:p>
          <a:p>
            <a:r>
              <a:rPr lang="ru-RU" sz="1600" dirty="0"/>
              <a:t> «Мы свой победный путь к Берлину открыли битвой за Москву», «Россия, устремлённая в будущее».</a:t>
            </a:r>
          </a:p>
          <a:p>
            <a:r>
              <a:rPr lang="ru-RU" sz="1600" dirty="0"/>
              <a:t>Осенняя ярмарка</a:t>
            </a:r>
          </a:p>
          <a:p>
            <a:r>
              <a:rPr lang="ru-RU" sz="1600" dirty="0"/>
              <a:t>День Учителя</a:t>
            </a:r>
          </a:p>
          <a:p>
            <a:r>
              <a:rPr lang="ru-RU" sz="1600" dirty="0"/>
              <a:t>Новогодний праздник</a:t>
            </a:r>
          </a:p>
          <a:p>
            <a:r>
              <a:rPr lang="ru-RU" sz="1600" dirty="0"/>
              <a:t>Предметные недели</a:t>
            </a:r>
          </a:p>
          <a:p>
            <a:r>
              <a:rPr lang="ru-RU" sz="1600" dirty="0"/>
              <a:t>Эстафета «Салют Победе»</a:t>
            </a:r>
          </a:p>
          <a:p>
            <a:pPr marL="0" indent="0">
              <a:buNone/>
            </a:pPr>
            <a:r>
              <a:rPr lang="ru-RU" sz="1600" b="1" dirty="0"/>
              <a:t>Классные часы, беседы по нравственному воспитанию:</a:t>
            </a:r>
            <a:endParaRPr lang="ru-RU" sz="1600" dirty="0"/>
          </a:p>
          <a:p>
            <a:r>
              <a:rPr lang="ru-RU" sz="1600" dirty="0"/>
              <a:t>«Милосердие или жестокость?</a:t>
            </a:r>
          </a:p>
          <a:p>
            <a:r>
              <a:rPr lang="ru-RU" sz="1600" dirty="0"/>
              <a:t>«Ценность нравственности или нравственные ценности»</a:t>
            </a:r>
          </a:p>
          <a:p>
            <a:r>
              <a:rPr lang="ru-RU" sz="1600" dirty="0"/>
              <a:t>«О толерантности»</a:t>
            </a:r>
          </a:p>
          <a:p>
            <a:r>
              <a:rPr lang="ru-RU" sz="1600" dirty="0"/>
              <a:t>«Культура речи»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1D962290-BE9D-4D82-9FDA-827432C51BCF}"/>
              </a:ext>
            </a:extLst>
          </p:cNvPr>
          <p:cNvSpPr/>
          <p:nvPr/>
        </p:nvSpPr>
        <p:spPr>
          <a:xfrm>
            <a:off x="899592" y="1147391"/>
            <a:ext cx="71287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>
              <a:solidFill>
                <a:srgbClr val="FF0000"/>
              </a:solidFill>
              <a:latin typeface="Cambria" panose="02040503050406030204" pitchFamily="18" charset="0"/>
            </a:endParaRPr>
          </a:p>
          <a:p>
            <a:pPr algn="ctr"/>
            <a:r>
              <a:rPr lang="ru-RU" sz="2400" b="1" dirty="0">
                <a:solidFill>
                  <a:srgbClr val="FF0000"/>
                </a:solidFill>
                <a:latin typeface="Cambria" panose="02040503050406030204" pitchFamily="18" charset="0"/>
              </a:rPr>
              <a:t>МЕРОПРИЯТИЯ ПО РЕАЛИЗАЦИИ ПРОЕКТА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7720752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71345DA-E617-491D-B2DC-81D647426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 descr="Изображение выглядит как человек, в позе, внутренний, пол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2CF19397-9E9B-468F-99E8-693BEB0E57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24" y="3983316"/>
            <a:ext cx="3466728" cy="2600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Изображение выглядит как потолок, стена, внутренний, стоит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CAB619C3-0708-4D57-8528-F427BA7A4E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750" y="3972771"/>
            <a:ext cx="3669881" cy="2603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Изображение выглядит как пол, внутренний, человек, стоит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62F52C40-F751-4DE9-95DD-7D373C7914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091" y="1389498"/>
            <a:ext cx="3669881" cy="2603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Изображение выглядит как внутренний, стена, человек, стол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ACA77DCC-9322-4422-8359-069A2A8463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3492825" cy="2619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18605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7A84306-9A06-4D99-94C1-B4A67BBE4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174" y="1556792"/>
            <a:ext cx="8229600" cy="830099"/>
          </a:xfrm>
        </p:spPr>
        <p:txBody>
          <a:bodyPr/>
          <a:lstStyle/>
          <a:p>
            <a:r>
              <a:rPr lang="ru-RU" sz="3600" b="1" dirty="0">
                <a:solidFill>
                  <a:srgbClr val="FF0000"/>
                </a:solidFill>
                <a:latin typeface="Cambria" panose="02040503050406030204" pitchFamily="18" charset="0"/>
              </a:rPr>
              <a:t>Актуальность проекта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BBE7F50-B57D-4AD6-8575-67415A489D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174" y="2204864"/>
            <a:ext cx="7957274" cy="2448271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 algn="just">
              <a:buNone/>
            </a:pPr>
            <a:r>
              <a:rPr lang="ru-RU" sz="2800" i="1" dirty="0"/>
              <a:t>«… вопрос о патриотическом воспитании молодёжи – это разговор о самом главном: о ценностях, о нравственных основах, на которых мы можем и должны строить нашу жизнь, воспитывать детей, развивать общество, в конечном итоге укреплять нашу страну». </a:t>
            </a:r>
          </a:p>
          <a:p>
            <a:pPr marL="0" indent="0" algn="r">
              <a:buNone/>
            </a:pPr>
            <a:r>
              <a:rPr lang="ru-RU" sz="2800" i="1" dirty="0"/>
              <a:t>В.В. Путин</a:t>
            </a:r>
            <a:endParaRPr lang="ru-RU" sz="2800" dirty="0"/>
          </a:p>
          <a:p>
            <a:pPr marL="0" indent="0">
              <a:buNone/>
            </a:pPr>
            <a:r>
              <a:rPr lang="ru-RU" dirty="0"/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56999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920A159-6C72-406F-B595-5DCC4D8D3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человек, пол, внутренний, стена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55805BC0-2984-4377-996E-430A5846E0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37394"/>
            <a:ext cx="2400914" cy="3201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Изображение выглядит как пол, внутренний, стена, человек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613B110D-C689-416B-A2DF-5727D2D662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572" y="1417638"/>
            <a:ext cx="2283718" cy="3044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Изображение выглядит как человек, в позе, пол, фотография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31F50ECB-C423-4608-96B1-292FC9FFC7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851" y="2820103"/>
            <a:ext cx="3284984" cy="3284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04754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D7165F1-EF30-47C2-B9BD-12CC3805A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человек, внутренний, стена, стол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B0A64785-FA8E-490A-9ED1-51FFA56CF1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07" y="4288423"/>
            <a:ext cx="3034680" cy="2276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Изображение выглядит как стол, человек, внутренний, стена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299122DC-2641-4949-8EA6-A83C359ACE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642" y="4149080"/>
            <a:ext cx="3034680" cy="2276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6E2E0105-2640-43E4-9869-4048650657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86429" y="1939031"/>
            <a:ext cx="4171142" cy="3128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496258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9A7620D-62CD-463C-9381-DE95D0AD0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пол, внутренний&#10;&#10;Описание создано с высокой степенью достоверности">
            <a:extLst>
              <a:ext uri="{FF2B5EF4-FFF2-40B4-BE49-F238E27FC236}">
                <a16:creationId xmlns="" xmlns:a16="http://schemas.microsoft.com/office/drawing/2014/main" id="{DC705E10-6E61-42BB-9FF2-80540290A3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3515" y="2074642"/>
            <a:ext cx="4416490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Изображение выглядит как человек, внутренний, кухня, мужчина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C160815C-BFC9-414D-B637-B388EE75CE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366" y="1515648"/>
            <a:ext cx="3312367" cy="4416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899109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A37B9A0-9B38-4397-ADD9-D3848518F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дерево, человек, внешний, стоит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5A8CC632-8E21-473C-8296-D065AE1E3A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  <p:pic>
        <p:nvPicPr>
          <p:cNvPr id="7" name="Рисунок 6" descr="Изображение выглядит как дерево, человек, внешний, здание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5E383F7F-7506-4470-B969-12AEF9B314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44" y="3212976"/>
            <a:ext cx="2247714" cy="2996952"/>
          </a:xfrm>
          <a:prstGeom prst="rect">
            <a:avLst/>
          </a:prstGeom>
        </p:spPr>
      </p:pic>
      <p:pic>
        <p:nvPicPr>
          <p:cNvPr id="9" name="Рисунок 8" descr="Изображение выглядит как дерево, внешний, трава, стоит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31AFB845-3FD0-436E-9F49-968F7063DF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42" y="1425816"/>
            <a:ext cx="2247714" cy="29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6615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EF05E93-F3D9-43FB-98C2-6F52EE6FD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28800"/>
            <a:ext cx="8229600" cy="706090"/>
          </a:xfrm>
        </p:spPr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0BAD4E1-49AD-4F53-9CF3-2A85111BE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90466"/>
            <a:ext cx="8229600" cy="4746978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b="1" dirty="0">
                <a:solidFill>
                  <a:srgbClr val="002060"/>
                </a:solidFill>
              </a:rPr>
              <a:t>Историко-краеведческое направление</a:t>
            </a:r>
            <a:endParaRPr lang="ru-RU" sz="20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1800" dirty="0"/>
              <a:t>Эколого-патриотические  акции:</a:t>
            </a:r>
          </a:p>
          <a:p>
            <a:r>
              <a:rPr lang="ru-RU" sz="1800" dirty="0"/>
              <a:t>«Чистое Подмосковье, сделаем вместе»;</a:t>
            </a:r>
          </a:p>
          <a:p>
            <a:r>
              <a:rPr lang="ru-RU" sz="1800" dirty="0"/>
              <a:t>«Лес Победы».</a:t>
            </a:r>
          </a:p>
          <a:p>
            <a:r>
              <a:rPr lang="ru-RU" sz="1800" dirty="0"/>
              <a:t>«Наш лес. Посади своё дерево».</a:t>
            </a:r>
          </a:p>
          <a:p>
            <a:pPr marL="0" indent="0">
              <a:buNone/>
            </a:pPr>
            <a:r>
              <a:rPr lang="ru-RU" sz="1800" dirty="0"/>
              <a:t>Общешкольное мероприятие «Живи, Земля!».</a:t>
            </a:r>
          </a:p>
          <a:p>
            <a:pPr marL="0" indent="0">
              <a:buNone/>
            </a:pPr>
            <a:r>
              <a:rPr lang="ru-RU" sz="1800" dirty="0"/>
              <a:t>Общешкольная игра-викторина «Знаем и любим Россию».</a:t>
            </a:r>
          </a:p>
          <a:p>
            <a:pPr marL="0" indent="0">
              <a:buNone/>
            </a:pPr>
            <a:r>
              <a:rPr lang="ru-RU" sz="1800" dirty="0"/>
              <a:t>Работа творческой мастерской «Кижи – музей деревянного зодчества».</a:t>
            </a:r>
          </a:p>
          <a:p>
            <a:pPr marL="0" indent="0">
              <a:buNone/>
            </a:pPr>
            <a:r>
              <a:rPr lang="ru-RU" sz="1800" dirty="0"/>
              <a:t>Виртуальная экскурсия «Золотое кольцо России».</a:t>
            </a:r>
          </a:p>
          <a:p>
            <a:pPr marL="0" indent="0">
              <a:buNone/>
            </a:pPr>
            <a:r>
              <a:rPr lang="ru-RU" sz="1800" dirty="0"/>
              <a:t>Конкурс «Всё о России».</a:t>
            </a:r>
          </a:p>
          <a:p>
            <a:pPr marL="0" indent="0">
              <a:buNone/>
            </a:pPr>
            <a:r>
              <a:rPr lang="ru-RU" sz="1800" dirty="0"/>
              <a:t>Изучение раздела «Великая Отечественная война 1941-1945 гг.»  ( курс «История Отечества - 9 класс) , «История и культура родного края» ( 10 -11 классы )</a:t>
            </a:r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endParaRPr lang="ru-RU" sz="18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30C74163-27D0-47C6-8545-B86146A3DF8F}"/>
              </a:ext>
            </a:extLst>
          </p:cNvPr>
          <p:cNvSpPr/>
          <p:nvPr/>
        </p:nvSpPr>
        <p:spPr>
          <a:xfrm>
            <a:off x="1043608" y="1628800"/>
            <a:ext cx="65527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Cambria" panose="02040503050406030204" pitchFamily="18" charset="0"/>
              </a:rPr>
              <a:t>МЕРОПРИЯТИЯ ПО РЕАЛИЗАЦИИ ПРОЕКТА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7089135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C85A744-5B00-4B02-90C1-37DE06243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стол, человек, сидит, люди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5D958DD1-6DAD-48D7-8BFF-708314793B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21500"/>
            <a:ext cx="4099125" cy="3074344"/>
          </a:xfrm>
          <a:prstGeom prst="snip2DiagRect">
            <a:avLst>
              <a:gd name="adj1" fmla="val 21297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Изображение выглядит как здание, окно, внутренний, стол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5EED0460-5FA5-4B4F-8CF6-EDFEB903BB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676" y="2996952"/>
            <a:ext cx="4268291" cy="3201219"/>
          </a:xfrm>
          <a:prstGeom prst="snip2DiagRect">
            <a:avLst>
              <a:gd name="adj1" fmla="val 21143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1161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D850F0D-0E4D-4F1F-AF04-A3B7A5F26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мужчина, текст, человек&#10;&#10;Описание создано с высокой степенью достоверности">
            <a:extLst>
              <a:ext uri="{FF2B5EF4-FFF2-40B4-BE49-F238E27FC236}">
                <a16:creationId xmlns="" xmlns:a16="http://schemas.microsoft.com/office/drawing/2014/main" id="{F38D735D-5554-4B95-AD83-8A902BC9E9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72" y="1367702"/>
            <a:ext cx="3092116" cy="2319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Изображение выглядит как потолок, пол, внутренний, стена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439C010A-472A-4BA7-8CF0-C2CE050973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943" y="1374561"/>
            <a:ext cx="3027285" cy="2270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Изображение выглядит как человек, внутренний, стена, сидит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52188A7F-02FB-4EB1-8251-BD1483E9D0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789040"/>
            <a:ext cx="3294112" cy="2196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Админ\Desktop\20161107_1341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789041"/>
            <a:ext cx="3456384" cy="21960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91910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347022D-524B-4F79-A244-829199752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внешний, земля, трава, дерево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31FE655A-0EA7-4DC1-98C9-FE26B0415F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556792"/>
            <a:ext cx="4248472" cy="28294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Изображение выглядит как земля, внешний, дерево, мальчик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5084DC1C-E8E2-4B43-B686-DBF9072C11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401" y="3573016"/>
            <a:ext cx="4112047" cy="2738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55216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AE2E672-7D59-4B30-85A5-5DD739334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текст&#10;&#10;Описание создано с высокой степенью достоверности">
            <a:extLst>
              <a:ext uri="{FF2B5EF4-FFF2-40B4-BE49-F238E27FC236}">
                <a16:creationId xmlns="" xmlns:a16="http://schemas.microsoft.com/office/drawing/2014/main" id="{EE0607E3-049E-4AFD-91E5-891EDF4BA4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365" y="1556792"/>
            <a:ext cx="2657269" cy="1992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Изображение выглядит как небо, стол, еда, здание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5CB738B5-B815-467E-B9CC-FFFFEE1F6A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43" y="3320029"/>
            <a:ext cx="4007133" cy="30053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Изображение выглядит как человек&#10;&#10;Описание создано с высокой степенью достоверности">
            <a:extLst>
              <a:ext uri="{FF2B5EF4-FFF2-40B4-BE49-F238E27FC236}">
                <a16:creationId xmlns="" xmlns:a16="http://schemas.microsoft.com/office/drawing/2014/main" id="{8CBC7AE2-151C-481D-9EA9-C1123415FF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082" y="3320029"/>
            <a:ext cx="3870176" cy="29026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421641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531EF71-3C44-4F70-8A1A-6456FBB88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дерево, человек, внешний, трава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88A94A7A-3541-4E20-96E5-93B6B0EC31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796" y="1556665"/>
            <a:ext cx="3672408" cy="2754306"/>
          </a:xfrm>
        </p:spPr>
      </p:pic>
      <p:pic>
        <p:nvPicPr>
          <p:cNvPr id="7" name="Рисунок 6" descr="Изображение выглядит как дерево, внешний, трава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A93A4360-62B9-4911-B56E-AA38804C33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0109" y="3507494"/>
            <a:ext cx="2932213" cy="2199160"/>
          </a:xfrm>
          <a:prstGeom prst="rect">
            <a:avLst/>
          </a:prstGeom>
        </p:spPr>
      </p:pic>
      <p:pic>
        <p:nvPicPr>
          <p:cNvPr id="9" name="Рисунок 8" descr="Изображение выглядит как дерево, внешний, сидит, собака&#10;&#10;Описание создано с высокой степенью достоверности">
            <a:extLst>
              <a:ext uri="{FF2B5EF4-FFF2-40B4-BE49-F238E27FC236}">
                <a16:creationId xmlns="" xmlns:a16="http://schemas.microsoft.com/office/drawing/2014/main" id="{B037BFFA-0B4E-45D9-9273-9050F64509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81852" y="3513773"/>
            <a:ext cx="2939819" cy="220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751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C2D3A1E-ACB2-470E-8A62-C4E335A998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2348880"/>
            <a:ext cx="8064896" cy="2376264"/>
          </a:xfrm>
        </p:spPr>
        <p:txBody>
          <a:bodyPr/>
          <a:lstStyle/>
          <a:p>
            <a:pPr marL="0" indent="0" algn="just">
              <a:buNone/>
            </a:pPr>
            <a:r>
              <a:rPr lang="ru-RU" sz="2000" dirty="0"/>
              <a:t>	В настоящее время в обществе постепенно происходит смена культурных норм, нравственных ориентиров и ценностей, забываются традиции общества. У современных детей и подростков недостаточно сформированы качества гражданина-патриота.</a:t>
            </a:r>
          </a:p>
          <a:p>
            <a:pPr marL="0" indent="0" algn="just">
              <a:buNone/>
            </a:pPr>
            <a:r>
              <a:rPr lang="ru-RU" sz="2000" dirty="0"/>
              <a:t>	В обществе утрачиваются чувство долга и ответственности перед семьёй, учителем, классным коллективом, государством.</a:t>
            </a:r>
          </a:p>
          <a:p>
            <a:pPr marL="0" indent="0">
              <a:buNone/>
            </a:pP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2946139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EF05E93-F3D9-43FB-98C2-6F52EE6FD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28800"/>
            <a:ext cx="8229600" cy="706090"/>
          </a:xfrm>
        </p:spPr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0BAD4E1-49AD-4F53-9CF3-2A85111BE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2132856"/>
            <a:ext cx="8229600" cy="4324706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b="1" dirty="0">
                <a:solidFill>
                  <a:srgbClr val="002060"/>
                </a:solidFill>
              </a:rPr>
              <a:t>Героико-патриотическое направление</a:t>
            </a:r>
            <a:endParaRPr lang="ru-RU" sz="20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r>
              <a:rPr lang="ru-RU" sz="1800" dirty="0"/>
              <a:t>Анкетирование по выявлению уровня патриотизма.</a:t>
            </a:r>
          </a:p>
          <a:p>
            <a:pPr marL="0" indent="0">
              <a:buNone/>
            </a:pPr>
            <a:r>
              <a:rPr lang="ru-RU" sz="1800" dirty="0"/>
              <a:t>Классные часы:</a:t>
            </a:r>
          </a:p>
          <a:p>
            <a:r>
              <a:rPr lang="ru-RU" sz="1800" dirty="0"/>
              <a:t>«3 сентября - День солидарности в борьбе с терроризмом»</a:t>
            </a:r>
          </a:p>
          <a:p>
            <a:r>
              <a:rPr lang="ru-RU" sz="1800" dirty="0"/>
              <a:t>«4 ноября - День народного единства».</a:t>
            </a:r>
          </a:p>
          <a:p>
            <a:r>
              <a:rPr lang="ru-RU" sz="1800" dirty="0"/>
              <a:t>День воинской славы  «205 лет – Бородинскому сражению».</a:t>
            </a:r>
          </a:p>
          <a:p>
            <a:r>
              <a:rPr lang="ru-RU" sz="1800" dirty="0"/>
              <a:t>День героев Отечества «3 декабря – День неизвестного солдата».</a:t>
            </a:r>
          </a:p>
          <a:p>
            <a:r>
              <a:rPr lang="ru-RU" sz="1800" dirty="0"/>
              <a:t>« 9 декабря – День героев Отечества».</a:t>
            </a:r>
          </a:p>
          <a:p>
            <a:r>
              <a:rPr lang="ru-RU" sz="1800" dirty="0"/>
              <a:t>«27 января – Международный день памяти жертв Холокоста».</a:t>
            </a:r>
          </a:p>
          <a:p>
            <a:pPr marL="0" indent="0">
              <a:buNone/>
            </a:pPr>
            <a:r>
              <a:rPr lang="ru-RU" sz="1800" dirty="0"/>
              <a:t>Урок мужества « Сталинград – это звучит гордо!»</a:t>
            </a:r>
          </a:p>
          <a:p>
            <a:pPr marL="0" indent="0">
              <a:buNone/>
            </a:pPr>
            <a:r>
              <a:rPr lang="ru-RU" sz="1800" dirty="0"/>
              <a:t> </a:t>
            </a:r>
          </a:p>
          <a:p>
            <a:pPr marL="0" indent="0">
              <a:buNone/>
            </a:pPr>
            <a:endParaRPr lang="ru-RU" sz="18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30C74163-27D0-47C6-8545-B86146A3DF8F}"/>
              </a:ext>
            </a:extLst>
          </p:cNvPr>
          <p:cNvSpPr/>
          <p:nvPr/>
        </p:nvSpPr>
        <p:spPr>
          <a:xfrm>
            <a:off x="1043608" y="1556042"/>
            <a:ext cx="65527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Cambria" panose="02040503050406030204" pitchFamily="18" charset="0"/>
              </a:rPr>
              <a:t>МЕРОПРИЯТИЯ ПО РЕАЛИЗАЦИИ ПРОЕКТА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6050560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EE4A172-6527-4D9A-961B-258214BD7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AB66CAC-5797-469C-B81A-B61037B25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ru-RU" sz="1800" dirty="0"/>
          </a:p>
          <a:p>
            <a:r>
              <a:rPr lang="ru-RU" sz="1800" dirty="0"/>
              <a:t>«День Защитника Отечества»</a:t>
            </a:r>
          </a:p>
          <a:p>
            <a:r>
              <a:rPr lang="ru-RU" sz="1800" dirty="0"/>
              <a:t>«Священная война».</a:t>
            </a:r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r>
              <a:rPr lang="ru-RU" sz="1800" dirty="0"/>
              <a:t>Вахта памяти «Никто не забыт, ничто не забыто».</a:t>
            </a:r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r>
              <a:rPr lang="ru-RU" sz="1800" dirty="0"/>
              <a:t>Просмотр документальных фильмов о Великой Отечественной войне: </a:t>
            </a:r>
          </a:p>
          <a:p>
            <a:pPr marL="0" indent="0">
              <a:buNone/>
            </a:pPr>
            <a:r>
              <a:rPr lang="ru-RU" sz="1800" dirty="0"/>
              <a:t>«Дети войны», «Дорогами мужества».</a:t>
            </a:r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r>
              <a:rPr lang="ru-RU" sz="1800" dirty="0"/>
              <a:t>Тематическая выставка «Книга, как память о войне».</a:t>
            </a:r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r>
              <a:rPr lang="ru-RU" sz="1800" dirty="0"/>
              <a:t>Международная олимпиада «Викторина «День немеркнущей воинской славы»</a:t>
            </a:r>
          </a:p>
        </p:txBody>
      </p:sp>
    </p:spTree>
    <p:extLst>
      <p:ext uri="{BB962C8B-B14F-4D97-AF65-F5344CB8AC3E}">
        <p14:creationId xmlns:p14="http://schemas.microsoft.com/office/powerpoint/2010/main" val="19120173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F7F2C56-D915-4716-ABB4-A49CBE271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пол, внутренний, стена, телевидение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9B0EFF53-921E-4919-A690-922B258A6B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87" y="1417638"/>
            <a:ext cx="3020153" cy="2265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Изображение выглядит как человек, земля, здание, стоит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305D297E-5845-4BF7-AC68-9CD6901349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040" y="3381283"/>
            <a:ext cx="3851920" cy="2888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Изображение выглядит как внутренний, потолок, стена, пол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8913743F-8174-4311-B39A-4B3C1E83E3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459864"/>
            <a:ext cx="3337671" cy="22228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03145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E6ABC15-D2BA-46ED-84F7-D11D67CE8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человек, стоит, внутренний, стена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69EC37C8-5639-4044-A69A-97FA8FBBA2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918" y="1575379"/>
            <a:ext cx="3116164" cy="23371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 descr="Изображение выглядит как земля, дерево, внешний, человек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ACD09EAD-9333-4A52-A1E4-FB00F552CA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92085"/>
            <a:ext cx="3203848" cy="24028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 descr="Изображение выглядит как человек, земля, внешний, здание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A905F538-6E35-4747-AB2E-E61672EF61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954" y="3892085"/>
            <a:ext cx="3116164" cy="23371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7416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401E920-9D94-4839-ADF5-23EB6CA6B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человек, стена, внутренний, в позе&#10;&#10;Описание создано с высокой степенью достоверности">
            <a:extLst>
              <a:ext uri="{FF2B5EF4-FFF2-40B4-BE49-F238E27FC236}">
                <a16:creationId xmlns="" xmlns:a16="http://schemas.microsoft.com/office/drawing/2014/main" id="{C3983222-4D58-4D3E-82D3-49EDE7CDFC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" y="1412776"/>
            <a:ext cx="3840425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C:\Users\Админ\Desktop\Мой проект\к проекту\фото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501008"/>
            <a:ext cx="4042420" cy="2692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71612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363AB06-4E92-4C7A-91D8-B492897BB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Изображение выглядит как человек, внутренний, фотография, стена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C61350A9-F2DF-4127-8651-72ED1F5738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33" y="1999642"/>
            <a:ext cx="3921299" cy="3921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Изображение выглядит как стена, фотография, в позе, внутренний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D380FA6F-81C9-4992-BEA0-87617DDDD7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4243">
            <a:off x="4893190" y="2313917"/>
            <a:ext cx="3662064" cy="27465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34040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360FE5C-B5EF-48FF-82B9-C12D11D36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стена, внутренний, человек, пол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03445C7C-D057-4FEF-B55C-5F77E6B4B6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57" y="1844824"/>
            <a:ext cx="4416490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Изображение выглядит как стена, внутренний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594E76C8-7193-4956-A417-D8DF1F8BFE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54262" y="1975093"/>
            <a:ext cx="4459635" cy="3344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18295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859C229-C432-4D05-B4BF-5A00593CD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стена, внутренний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7B9384D1-00AA-49A3-9018-2007BDD9D2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175" y="1966699"/>
            <a:ext cx="4392488" cy="3294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Изображение выглядит как мужчина, человек, костюм, внутренний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B201B7A8-9491-4E8F-9E58-870518B8D9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952836"/>
            <a:ext cx="4608512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94569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0E6AB8A-0115-4AAB-B65E-C02B4204E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человек, пол, внутренний, стоит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EEC98045-67DD-4B6A-8CD3-E9B3DA0AAC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682806"/>
            <a:ext cx="4824536" cy="3618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 descr="C:\Users\Админ\Documents\Лена\Викторина 11 класс\Замятина Елена Геннадиевна - благодарность-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584" y="1484784"/>
            <a:ext cx="2736850" cy="193516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Админ\Documents\Лена\Викторина 11 класс\Замятина Елена Геннадиевна - свидетельство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9009" y="4077072"/>
            <a:ext cx="2794000" cy="19748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9195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2EF8CC6-ADA4-4C21-A9E0-14DDCF765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человек, дерево, внешний, спорт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F5CFFB07-4FCA-4F4A-B5F1-D6352243E8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373" y="1556792"/>
            <a:ext cx="4711254" cy="4711254"/>
          </a:xfrm>
        </p:spPr>
      </p:pic>
    </p:spTree>
    <p:extLst>
      <p:ext uri="{BB962C8B-B14F-4D97-AF65-F5344CB8AC3E}">
        <p14:creationId xmlns:p14="http://schemas.microsoft.com/office/powerpoint/2010/main" val="4200953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431041297"/>
              </p:ext>
            </p:extLst>
          </p:nvPr>
        </p:nvGraphicFramePr>
        <p:xfrm>
          <a:off x="755576" y="1772816"/>
          <a:ext cx="7704856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470695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EF05E93-F3D9-43FB-98C2-6F52EE6FD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28800"/>
            <a:ext cx="8229600" cy="706090"/>
          </a:xfrm>
        </p:spPr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0BAD4E1-49AD-4F53-9CF3-2A85111BE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24179"/>
            <a:ext cx="8229600" cy="4093873"/>
          </a:xfrm>
        </p:spPr>
        <p:txBody>
          <a:bodyPr/>
          <a:lstStyle/>
          <a:p>
            <a:pPr marL="0" indent="0" algn="ctr">
              <a:buNone/>
            </a:pPr>
            <a:endParaRPr lang="ru-RU" sz="2000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ru-RU" sz="1800" dirty="0"/>
              <a:t> </a:t>
            </a:r>
            <a:r>
              <a:rPr lang="ru-RU" sz="2000" b="1" dirty="0">
                <a:solidFill>
                  <a:srgbClr val="002060"/>
                </a:solidFill>
              </a:rPr>
              <a:t>Спортивно-патриотическое направление</a:t>
            </a:r>
            <a:endParaRPr lang="ru-RU" sz="20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1800" dirty="0"/>
              <a:t>Школа Здоровья:</a:t>
            </a:r>
          </a:p>
          <a:p>
            <a:pPr lvl="0"/>
            <a:r>
              <a:rPr lang="ru-RU" sz="1800" dirty="0"/>
              <a:t>День Здоровья;</a:t>
            </a:r>
          </a:p>
          <a:p>
            <a:r>
              <a:rPr lang="ru-RU" sz="1800" dirty="0"/>
              <a:t>Спортивные мероприятия.</a:t>
            </a:r>
          </a:p>
          <a:p>
            <a:pPr marL="0" indent="0">
              <a:buNone/>
            </a:pPr>
            <a:r>
              <a:rPr lang="ru-RU" sz="1800" dirty="0"/>
              <a:t>Инструктирование обучающихся по охране труда, здоровья и жизни.</a:t>
            </a:r>
          </a:p>
          <a:p>
            <a:pPr marL="0" indent="0">
              <a:buNone/>
            </a:pPr>
            <a:r>
              <a:rPr lang="ru-RU" sz="1800" dirty="0"/>
              <a:t>Проведение профилактической работы по искоренению вредных привычек:</a:t>
            </a:r>
          </a:p>
          <a:p>
            <a:r>
              <a:rPr lang="ru-RU" sz="1800" dirty="0"/>
              <a:t>Анкетирование ««Ориентация школьника на здоровый образ жизни»</a:t>
            </a:r>
          </a:p>
          <a:p>
            <a:r>
              <a:rPr lang="ru-RU" sz="1800" dirty="0"/>
              <a:t>Классный час «Скажи «нет» вредным привычкам!»</a:t>
            </a:r>
          </a:p>
          <a:p>
            <a:r>
              <a:rPr lang="ru-RU" sz="1800" dirty="0"/>
              <a:t>Классный час «Вся правда о табакокурении».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30C74163-27D0-47C6-8545-B86146A3DF8F}"/>
              </a:ext>
            </a:extLst>
          </p:cNvPr>
          <p:cNvSpPr/>
          <p:nvPr/>
        </p:nvSpPr>
        <p:spPr>
          <a:xfrm>
            <a:off x="1115616" y="1628800"/>
            <a:ext cx="65527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Cambria" panose="02040503050406030204" pitchFamily="18" charset="0"/>
              </a:rPr>
              <a:t>МЕРОПРИЯТИЯ ПО РЕАЛИЗАЦИИ ПРОЕКТА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0133562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2FC2228-1E5B-4F9B-92DF-39736A625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внешний, земля, небо, дерево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B13FF630-49E7-4A54-ADB5-47EA936C16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42" y="1196751"/>
            <a:ext cx="3763529" cy="28226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Изображение выглядит как небо, внешний, человек, земля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4A808D14-3716-4AE6-8DC3-9888A53572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957" y="1196751"/>
            <a:ext cx="3894613" cy="29209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Изображение выглядит как человек, внутренний, окно, стол&#10;&#10;Описание создано с высокой степенью достоверности">
            <a:extLst>
              <a:ext uri="{FF2B5EF4-FFF2-40B4-BE49-F238E27FC236}">
                <a16:creationId xmlns="" xmlns:a16="http://schemas.microsoft.com/office/drawing/2014/main" id="{24F8CCA5-64BD-4A56-8BB6-B386443201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36" y="3677655"/>
            <a:ext cx="3894613" cy="29209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Изображение выглядит как человек, стена, оранжевый, внутренний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0593661E-E94F-4DB5-A384-3E55E639ED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135" y="3841435"/>
            <a:ext cx="3655903" cy="27419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730794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B8E3584-5C59-40CC-AE56-2764051B3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стена, пол, потолок, внутренний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185A93D3-2A0B-4EAF-89A5-544E41B4D4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56" y="3859445"/>
            <a:ext cx="3312368" cy="2484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Изображение выглядит как стоит&#10;&#10;Описание создано с высокой степенью достоверности">
            <a:extLst>
              <a:ext uri="{FF2B5EF4-FFF2-40B4-BE49-F238E27FC236}">
                <a16:creationId xmlns="" xmlns:a16="http://schemas.microsoft.com/office/drawing/2014/main" id="{27C2D353-7C82-466D-B17F-46DB919378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91" y="1340768"/>
            <a:ext cx="3312368" cy="2349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Объект 4" descr="Изображение выглядит как человек, внутренний, стол, ребенок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935D982C-8146-4AB7-AA69-FF5A8EDD74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0398" y="1704475"/>
            <a:ext cx="4639246" cy="4639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77138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3B88146-508F-49FC-A090-698A87116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человек, стена, внутренний, стоит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3FA2EF5F-124E-48D8-B635-72AD331951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910609"/>
            <a:ext cx="4512818" cy="3384614"/>
          </a:xfrm>
        </p:spPr>
      </p:pic>
      <p:pic>
        <p:nvPicPr>
          <p:cNvPr id="8" name="Рисунок 7" descr="Изображение выглядит как в позе, фотография, человек, группа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50D6E421-5D24-41CE-8883-E6826F66A7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916832"/>
            <a:ext cx="3240598" cy="32405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6901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EF05E93-F3D9-43FB-98C2-6F52EE6FD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28800"/>
            <a:ext cx="8229600" cy="706090"/>
          </a:xfrm>
        </p:spPr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0BAD4E1-49AD-4F53-9CF3-2A85111BE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20992"/>
            <a:ext cx="8229600" cy="4093873"/>
          </a:xfrm>
        </p:spPr>
        <p:txBody>
          <a:bodyPr/>
          <a:lstStyle/>
          <a:p>
            <a:pPr marL="0" indent="0" algn="ctr">
              <a:buNone/>
            </a:pPr>
            <a:endParaRPr lang="ru-RU" sz="2000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ru-RU" sz="1800" dirty="0"/>
              <a:t> </a:t>
            </a:r>
            <a:r>
              <a:rPr lang="ru-RU" sz="2000" b="1" dirty="0">
                <a:solidFill>
                  <a:srgbClr val="002060"/>
                </a:solidFill>
              </a:rPr>
              <a:t>Гражданско-правовое направление</a:t>
            </a:r>
          </a:p>
          <a:p>
            <a:r>
              <a:rPr lang="ru-RU" sz="1800" dirty="0"/>
              <a:t>Общешкольное мероприятие «Школьный референдум».</a:t>
            </a:r>
          </a:p>
          <a:p>
            <a:r>
              <a:rPr lang="ru-RU" sz="1800" dirty="0"/>
              <a:t>Индивидуальные беседы с обучающимися, состоящими на учёте.</a:t>
            </a:r>
          </a:p>
          <a:p>
            <a:r>
              <a:rPr lang="ru-RU" sz="1800" dirty="0"/>
              <a:t>Классные часы по профилактике правонарушений среди несовершеннолетних.</a:t>
            </a:r>
          </a:p>
          <a:p>
            <a:r>
              <a:rPr lang="ru-RU" sz="1800" dirty="0"/>
              <a:t>Единый день профилактики. Внеклассное мероприятие  «Я – патриот России».</a:t>
            </a:r>
          </a:p>
          <a:p>
            <a:r>
              <a:rPr lang="ru-RU" sz="1800" dirty="0"/>
              <a:t>Деловая игра по профилактике правонарушений среди несовершеннолетних «Закон на нашей Земле».</a:t>
            </a: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30C74163-27D0-47C6-8545-B86146A3DF8F}"/>
              </a:ext>
            </a:extLst>
          </p:cNvPr>
          <p:cNvSpPr/>
          <p:nvPr/>
        </p:nvSpPr>
        <p:spPr>
          <a:xfrm>
            <a:off x="1043608" y="1616597"/>
            <a:ext cx="65527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Cambria" panose="02040503050406030204" pitchFamily="18" charset="0"/>
              </a:rPr>
              <a:t>МЕРОПРИЯТИЯ ПО РЕАЛИЗАЦИИ ПРОЕКТА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6261296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B9F49D6-EB08-4BED-8C03-254A92C17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человек, пол, группа, стоит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4A26E221-AD01-4655-927D-F776E84F57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484784"/>
            <a:ext cx="6092494" cy="45693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9331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CD6DD27-FAF2-4A9E-A21E-EF5C96249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пол, стол, внутренний, стена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5C5DF451-8A18-4720-AE63-1E5319A262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23" y="1415438"/>
            <a:ext cx="3600400" cy="2700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Изображение выглядит как стоит, человек, внутренний, стена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A94C665F-CFE5-406F-A0E7-A79CD0157C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431793"/>
            <a:ext cx="3600400" cy="2705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Изображение выглядит как человек, внутренний, пол, стол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B63FBE79-2DD7-4A8B-A2C6-D16D825139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789040"/>
            <a:ext cx="3600400" cy="2700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18904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Админ\Pictures\Фото\рабочие фото\Гражданско-патриотическое воспитание\Я - патриот России (Единый день профилактики)\DSCN1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80" y="1637962"/>
            <a:ext cx="3290156" cy="43863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Админ\Desktop\QREX749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700808"/>
            <a:ext cx="4176464" cy="4176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292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Админ\Desktop\Мой проект\к проекту\0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492896"/>
            <a:ext cx="3772173" cy="2511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Админ\Desktop\Мой проект\к проекту\11 класс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69432"/>
            <a:ext cx="4032448" cy="3842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44146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980586"/>
            <a:ext cx="2232247" cy="789608"/>
          </a:xfrm>
        </p:spPr>
        <p:txBody>
          <a:bodyPr/>
          <a:lstStyle/>
          <a:p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Наши достижения</a:t>
            </a:r>
            <a:endParaRPr lang="ru-RU" sz="24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Рисунок 3" descr="C:\Users\Админ\Desktop\Колмыков\DSCN074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35" y="1484784"/>
            <a:ext cx="2106930" cy="2809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C:\Users\Админ\Desktop\Портфолио достижений\Колмыков\Scan00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045022"/>
            <a:ext cx="1319784" cy="1814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дмин\Desktop\Портфолио достижений\Колмыков\Scan00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592" y="1798001"/>
            <a:ext cx="1213065" cy="1668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Админ\Desktop\Портфолио достижений\Колмыков\Scan00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261" y="2204864"/>
            <a:ext cx="1342099" cy="1845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Админ\Desktop\Портфолио достижений\Колмыков\Scan002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291" y="1831479"/>
            <a:ext cx="1188721" cy="1634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Админ\Desktop\Портфолио достижений\Колмыков\Scan001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426" y="4049902"/>
            <a:ext cx="1266166" cy="174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Админ\Desktop\Портфолио достижений\Колмыков\Scan002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593" y="3859994"/>
            <a:ext cx="1245660" cy="171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Админ\Desktop\Портфолио достижений\Колмыков\Scan002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198" y="4124169"/>
            <a:ext cx="1212162" cy="1666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Админ\Desktop\Портфолио достижений\Колмыков\Scan001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717031"/>
            <a:ext cx="1349617" cy="185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Админ\Desktop\Портфолио достижений\Колмыков\Scan002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20" y="4437112"/>
            <a:ext cx="2145560" cy="156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07016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4100873"/>
              </p:ext>
            </p:extLst>
          </p:nvPr>
        </p:nvGraphicFramePr>
        <p:xfrm>
          <a:off x="755576" y="2142148"/>
          <a:ext cx="7488832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127416" y="1766410"/>
            <a:ext cx="5228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/>
              <a:t>Как Вы для себя определяете понятие «патриот»?</a:t>
            </a:r>
          </a:p>
        </p:txBody>
      </p:sp>
    </p:spTree>
    <p:extLst>
      <p:ext uri="{BB962C8B-B14F-4D97-AF65-F5344CB8AC3E}">
        <p14:creationId xmlns:p14="http://schemas.microsoft.com/office/powerpoint/2010/main" val="27087569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Наши достижения</a:t>
            </a:r>
            <a:endParaRPr lang="ru-RU" sz="24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2050" name="Picture 2" descr="C:\Users\Админ\Desktop\Портфолио достижений\Малахов\DSCN07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81" y="1844824"/>
            <a:ext cx="2304256" cy="1728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Админ\Desktop\Портфолио достижений\Малахов\Scan00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878" y="1813657"/>
            <a:ext cx="1279486" cy="1759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Админ\Desktop\Портфолио достижений\Малахов\Scan00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813" y="2132856"/>
            <a:ext cx="1335961" cy="183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Админ\Desktop\Портфолио достижений\Малахов\Scan00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774" y="1813657"/>
            <a:ext cx="1320479" cy="1815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Админ\Desktop\Портфолио достижений\Малахов\Scan000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924" y="1412776"/>
            <a:ext cx="1374883" cy="1890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Админ\Desktop\Портфолио достижений\Малахов\Scan001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95609"/>
            <a:ext cx="1529009" cy="210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Админ\Desktop\Портфолио достижений\Малахов\Scan001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57" y="3789040"/>
            <a:ext cx="1404265" cy="193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Админ\Desktop\Портфолио достижений\Малахов\Scan0001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603" y="4095482"/>
            <a:ext cx="1503932" cy="2068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Админ\Desktop\Портфолио достижений\Малахов\Scan001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361" y="4054861"/>
            <a:ext cx="1486652" cy="204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Админ\Desktop\Портфолио достижений\Малахов\Scan001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14898" y="3842556"/>
            <a:ext cx="1446885" cy="198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36152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Наши достижения</a:t>
            </a:r>
            <a:endParaRPr lang="ru-RU" sz="24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3074" name="Picture 2" descr="C:\Users\Админ\Desktop\Портфолио достижений\Бильский\DSCN08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1872208" cy="2495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Админ\Desktop\Портфолио достижений\Бильский\Scan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528" y="1946097"/>
            <a:ext cx="1506350" cy="2071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Админ\Desktop\Портфолио достижений\Бильский\Scan00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081608"/>
            <a:ext cx="1474903" cy="2028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Админ\Desktop\Портфолио достижений\Бильский\Scan00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503" y="1946098"/>
            <a:ext cx="1531910" cy="2106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Админ\Desktop\Портфолио достижений\Бильский\Scan000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154" y="4103744"/>
            <a:ext cx="1420061" cy="195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Админ\Desktop\Портфолио достижений\Бильский\Scan000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98" y="4109901"/>
            <a:ext cx="1420062" cy="195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Админ\Desktop\Портфолио достижений\Бильский\Scan000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1571" y="2924944"/>
            <a:ext cx="1516300" cy="2085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Админ\Desktop\Портфолио достижений\Бильский\Scan000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387202"/>
            <a:ext cx="2304256" cy="1675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21970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41379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Наши достижения</a:t>
            </a:r>
            <a:endParaRPr lang="ru-RU" sz="24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4098" name="Picture 2" descr="C:\Users\Админ\Desktop\Портфолио достижений\Отавин\DSCN10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20144"/>
            <a:ext cx="1892714" cy="252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Админ\Desktop\Портфолио достижений\Отавин\Scan0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942400"/>
            <a:ext cx="1584176" cy="217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Админ\Desktop\Портфолио достижений\Отавин\Scan00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266" y="1902403"/>
            <a:ext cx="1626095" cy="223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Админ\Desktop\Портфолио достижений\Отавин\21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523" y="1556792"/>
            <a:ext cx="1601129" cy="2286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Админ\Desktop\Портфолио достижений\Отавин\Scan000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23" y="4005064"/>
            <a:ext cx="1527443" cy="2100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Админ\Desktop\Портфолио достижений\Отавин\Scan000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120965"/>
            <a:ext cx="1528589" cy="210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Админ\Desktop\Портфолио достижений\Отавин\Scan000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088" y="3933056"/>
            <a:ext cx="1518488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C:\Users\Админ\Desktop\Портфолио достижений\Отавин\Scan000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238498"/>
            <a:ext cx="2567661" cy="186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666343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8760F99-9B1F-4F2D-B3AC-CFFB62CED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CCBD81C-4564-4B5F-AD23-BA01C8A6B0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592" y="1772816"/>
            <a:ext cx="2880320" cy="3024336"/>
          </a:xfrm>
        </p:spPr>
        <p:txBody>
          <a:bodyPr/>
          <a:lstStyle/>
          <a:p>
            <a:pPr marL="0" indent="0" algn="just">
              <a:buNone/>
            </a:pPr>
            <a:r>
              <a:rPr lang="ru-RU" sz="2000" b="1" i="1" dirty="0">
                <a:latin typeface="Cambria" panose="02040503050406030204" pitchFamily="18" charset="0"/>
                <a:ea typeface="Arial Unicode MS" panose="020B0604020202020204" pitchFamily="34" charset="-128"/>
                <a:cs typeface="Arial" panose="020B0604020202020204" pitchFamily="34" charset="0"/>
              </a:rPr>
              <a:t>«Самое прекрасное зрелище на свете – вид ребёнка, уверенно идущего по жизненной дороге после того, как вы показали ему путь.»</a:t>
            </a:r>
          </a:p>
          <a:p>
            <a:pPr marL="0" indent="0" algn="just">
              <a:buNone/>
            </a:pPr>
            <a:endParaRPr lang="ru-RU" sz="2000" b="1" i="1" dirty="0">
              <a:latin typeface="Cambria" panose="02040503050406030204" pitchFamily="18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0" indent="0" algn="r">
              <a:buNone/>
            </a:pPr>
            <a:r>
              <a:rPr lang="ru-RU" sz="2000" b="1" i="1" dirty="0">
                <a:latin typeface="Cambria" panose="02040503050406030204" pitchFamily="18" charset="0"/>
                <a:ea typeface="Arial Unicode MS" panose="020B0604020202020204" pitchFamily="34" charset="-128"/>
                <a:cs typeface="Arial" panose="020B0604020202020204" pitchFamily="34" charset="0"/>
              </a:rPr>
              <a:t>Конфуций</a:t>
            </a:r>
          </a:p>
        </p:txBody>
      </p:sp>
      <p:pic>
        <p:nvPicPr>
          <p:cNvPr id="1026" name="Picture 2" descr="https://apral.ru/wp-content/uploads/2017/06/6ac9cc2dd90c591009e51dbaa2b5ea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72" y="1700808"/>
            <a:ext cx="4392488" cy="2985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210961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751179135"/>
              </p:ext>
            </p:extLst>
          </p:nvPr>
        </p:nvGraphicFramePr>
        <p:xfrm>
          <a:off x="1115616" y="1628800"/>
          <a:ext cx="7272808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314684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5230502"/>
              </p:ext>
            </p:extLst>
          </p:nvPr>
        </p:nvGraphicFramePr>
        <p:xfrm>
          <a:off x="1043608" y="1700808"/>
          <a:ext cx="7344816" cy="41373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738268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5584099"/>
              </p:ext>
            </p:extLst>
          </p:nvPr>
        </p:nvGraphicFramePr>
        <p:xfrm>
          <a:off x="755576" y="1700809"/>
          <a:ext cx="7704856" cy="2808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557155" y="4581291"/>
            <a:ext cx="7920880" cy="129614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Поэтому, сегодня, когда на государственном уровне гражданско-патриотическое воспитание выделено в качестве приоритетного направления, проект, который направлен на формирование патриотизма, считаю, особенно актуальным! </a:t>
            </a:r>
          </a:p>
        </p:txBody>
      </p:sp>
    </p:spTree>
    <p:extLst>
      <p:ext uri="{BB962C8B-B14F-4D97-AF65-F5344CB8AC3E}">
        <p14:creationId xmlns:p14="http://schemas.microsoft.com/office/powerpoint/2010/main" val="1276055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484784"/>
            <a:ext cx="8229600" cy="792088"/>
          </a:xfrm>
        </p:spPr>
        <p:txBody>
          <a:bodyPr/>
          <a:lstStyle/>
          <a:p>
            <a:r>
              <a:rPr lang="ru-RU" sz="3200" b="1" dirty="0">
                <a:solidFill>
                  <a:srgbClr val="FF0000"/>
                </a:solidFill>
              </a:rPr>
              <a:t>Основание для разработки проекта</a:t>
            </a:r>
            <a:br>
              <a:rPr lang="ru-RU" sz="3200" b="1" dirty="0">
                <a:solidFill>
                  <a:srgbClr val="FF0000"/>
                </a:solidFill>
              </a:rPr>
            </a:b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755576" y="1844824"/>
            <a:ext cx="7344816" cy="2753147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000" dirty="0"/>
              <a:t>Конвенция ООН о правах ребёнка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/>
              <a:t>Конституция РФ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/>
              <a:t>Закон «Об образовании»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/>
              <a:t>Государственная программа «Патриотическое воспитание граждан РФ на 2016 – 2020 гг.»</a:t>
            </a:r>
          </a:p>
        </p:txBody>
      </p:sp>
      <p:pic>
        <p:nvPicPr>
          <p:cNvPr id="1027" name="Picture 3" descr="C:\Users\Админ\Desktop\zak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789040"/>
            <a:ext cx="3889710" cy="240246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437463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Шаблон1</Template>
  <TotalTime>599</TotalTime>
  <Words>786</Words>
  <Application>Microsoft Office PowerPoint</Application>
  <PresentationFormat>Экран (4:3)</PresentationFormat>
  <Paragraphs>176</Paragraphs>
  <Slides>53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4" baseType="lpstr">
      <vt:lpstr>Тема Office</vt:lpstr>
      <vt:lpstr>МКОУ РАООП « Старогородковская ( специальная ) коррекционная школа-интернат им. Заслуженного учителя РФ Фурагиной А.В.»</vt:lpstr>
      <vt:lpstr>Актуальность проекта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Основание для разработки проекта </vt:lpstr>
      <vt:lpstr>Цель проекта:</vt:lpstr>
      <vt:lpstr>Задачи проекта:</vt:lpstr>
      <vt:lpstr>ОСНОВНЫЕ НАПРАВЛЕНИЯ ПРОЕКТА:</vt:lpstr>
      <vt:lpstr>ПЛАН РЕАЛИЗАЦИИ ПРОЕКТА Проект реализуется с 1 сентября 2015 года по 25 мая 2018 года </vt:lpstr>
      <vt:lpstr>Презентация PowerPoint</vt:lpstr>
      <vt:lpstr>Презентация PowerPoint</vt:lpstr>
      <vt:lpstr>Презентация PowerPoint</vt:lpstr>
      <vt:lpstr>ФОРМЫ РАБОТЫ, ИСПОЛЬЗУЕМЫЕ  ПРИ РЕАЛИЗАЦИИ ПРОЕКТА: 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МКОУ РАООП « Старогородковская ( специальная ) коррекционная школа-интернат им. Заслуженного учителя РФ Фурагиной А.В.</dc:title>
  <dc:creator>Админ</dc:creator>
  <cp:lastModifiedBy>Админ</cp:lastModifiedBy>
  <cp:revision>113</cp:revision>
  <dcterms:created xsi:type="dcterms:W3CDTF">2018-01-30T14:31:43Z</dcterms:created>
  <dcterms:modified xsi:type="dcterms:W3CDTF">2018-06-08T16:12:14Z</dcterms:modified>
</cp:coreProperties>
</file>