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6"/>
  </p:notesMasterIdLst>
  <p:sldIdLst>
    <p:sldId id="256" r:id="rId2"/>
    <p:sldId id="305" r:id="rId3"/>
    <p:sldId id="268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5" r:id="rId15"/>
    <p:sldId id="277" r:id="rId16"/>
    <p:sldId id="278" r:id="rId17"/>
    <p:sldId id="279" r:id="rId18"/>
    <p:sldId id="274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272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4E298-CB79-4A7F-BD03-08D12418129F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90E9B-EF13-4C31-9AA3-8CC38B581F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90E9B-EF13-4C31-9AA3-8CC38B581F1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90E9B-EF13-4C31-9AA3-8CC38B581F1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90E9B-EF13-4C31-9AA3-8CC38B581F1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F27D-DBF4-4B78-9790-88F58A799654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A81D-03C1-4049-AC3F-EFA16ADB0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F27D-DBF4-4B78-9790-88F58A799654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A81D-03C1-4049-AC3F-EFA16ADB0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F27D-DBF4-4B78-9790-88F58A799654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A81D-03C1-4049-AC3F-EFA16ADB0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F27D-DBF4-4B78-9790-88F58A799654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A81D-03C1-4049-AC3F-EFA16ADB0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F27D-DBF4-4B78-9790-88F58A799654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A81D-03C1-4049-AC3F-EFA16ADB0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F27D-DBF4-4B78-9790-88F58A799654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A81D-03C1-4049-AC3F-EFA16ADB0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F27D-DBF4-4B78-9790-88F58A799654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A81D-03C1-4049-AC3F-EFA16ADB0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F27D-DBF4-4B78-9790-88F58A799654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A81D-03C1-4049-AC3F-EFA16ADB0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F27D-DBF4-4B78-9790-88F58A799654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A81D-03C1-4049-AC3F-EFA16ADB0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F27D-DBF4-4B78-9790-88F58A799654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A81D-03C1-4049-AC3F-EFA16ADB0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F27D-DBF4-4B78-9790-88F58A799654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8A81D-03C1-4049-AC3F-EFA16ADB0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0F27D-DBF4-4B78-9790-88F58A799654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8A81D-03C1-4049-AC3F-EFA16ADB0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46084" cy="1728191"/>
          </a:xfrm>
          <a:gradFill>
            <a:gsLst>
              <a:gs pos="0">
                <a:schemeClr val="bg2">
                  <a:tint val="80000"/>
                  <a:satMod val="3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>
            <a:normAutofit/>
          </a:bodyPr>
          <a:lstStyle/>
          <a:p>
            <a:r>
              <a:rPr lang="ru-RU" sz="2400" i="1" dirty="0"/>
              <a:t>МКОУ  РАООП  </a:t>
            </a:r>
            <a:r>
              <a:rPr lang="ru-RU" sz="2400" i="1" dirty="0" err="1"/>
              <a:t>Старогородковская</a:t>
            </a:r>
            <a:r>
              <a:rPr lang="ru-RU" sz="2400" i="1" dirty="0"/>
              <a:t>  специальная (  коррекционная )  школа- интернат  им. Заслуженного  учителя </a:t>
            </a:r>
            <a:r>
              <a:rPr lang="ru-RU" sz="2400" i="1" dirty="0" err="1"/>
              <a:t>Р.Ф.Фурагиной</a:t>
            </a:r>
            <a:r>
              <a:rPr lang="ru-RU" sz="2400" i="1" dirty="0"/>
              <a:t> А.В.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492896"/>
            <a:ext cx="6544816" cy="35283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«Формирование  </a:t>
            </a:r>
            <a:r>
              <a:rPr lang="ru-RU" b="1" dirty="0">
                <a:solidFill>
                  <a:schemeClr val="tx1"/>
                </a:solidFill>
              </a:rPr>
              <a:t>нравственных  ценностей  у  обучающихся  через  </a:t>
            </a:r>
            <a:r>
              <a:rPr lang="ru-RU" b="1" dirty="0" smtClean="0">
                <a:solidFill>
                  <a:schemeClr val="tx1"/>
                </a:solidFill>
              </a:rPr>
              <a:t>изучение  </a:t>
            </a:r>
            <a:r>
              <a:rPr lang="ru-RU" b="1" dirty="0">
                <a:solidFill>
                  <a:schemeClr val="tx1"/>
                </a:solidFill>
              </a:rPr>
              <a:t>пословиц  и  поговорок</a:t>
            </a:r>
            <a:r>
              <a:rPr lang="ru-RU" b="1" dirty="0" smtClean="0">
                <a:solidFill>
                  <a:schemeClr val="tx1"/>
                </a:solidFill>
              </a:rPr>
              <a:t>.»</a:t>
            </a:r>
          </a:p>
          <a:p>
            <a:endParaRPr lang="ru-RU" sz="1800" b="1" dirty="0" smtClean="0"/>
          </a:p>
          <a:p>
            <a:endParaRPr lang="ru-RU" sz="1800" b="1" dirty="0"/>
          </a:p>
          <a:p>
            <a:endParaRPr lang="ru-RU" sz="1800" b="1" dirty="0" smtClean="0"/>
          </a:p>
          <a:p>
            <a:endParaRPr lang="ru-RU" sz="1800" b="1" dirty="0"/>
          </a:p>
          <a:p>
            <a:r>
              <a:rPr lang="ru-RU" sz="1800" dirty="0" smtClean="0">
                <a:solidFill>
                  <a:schemeClr val="tx1"/>
                </a:solidFill>
              </a:rPr>
              <a:t>Автор  проекта : учитель  русского  языка  </a:t>
            </a:r>
            <a:r>
              <a:rPr lang="ru-RU" sz="1800" dirty="0" err="1" smtClean="0">
                <a:solidFill>
                  <a:schemeClr val="tx1"/>
                </a:solidFill>
              </a:rPr>
              <a:t>Гайдаржи</a:t>
            </a:r>
            <a:r>
              <a:rPr lang="ru-RU" sz="1800" dirty="0" smtClean="0">
                <a:solidFill>
                  <a:schemeClr val="tx1"/>
                </a:solidFill>
              </a:rPr>
              <a:t> Г.И.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700" b="1" dirty="0" smtClean="0"/>
              <a:t>2  этап-  организация деятельности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b="1" dirty="0" smtClean="0"/>
              <a:t>( </a:t>
            </a:r>
            <a:r>
              <a:rPr lang="ru-RU" sz="2000" b="1" dirty="0" smtClean="0"/>
              <a:t>ноябрь)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endParaRPr lang="ru-RU" dirty="0"/>
          </a:p>
          <a:p>
            <a:r>
              <a:rPr lang="ru-RU" sz="2400" dirty="0"/>
              <a:t>-Формирование групп для проведения работ. </a:t>
            </a:r>
          </a:p>
          <a:p>
            <a:r>
              <a:rPr lang="ru-RU" sz="2400" dirty="0"/>
              <a:t>-Обсуждение со школьниками возможных источников информации.</a:t>
            </a:r>
          </a:p>
          <a:p>
            <a:r>
              <a:rPr lang="ru-RU" sz="2400" dirty="0"/>
              <a:t>-Заполнение  анкеты  каждым  учащимся:</a:t>
            </a:r>
          </a:p>
          <a:p>
            <a:r>
              <a:rPr lang="ru-RU" sz="2400" dirty="0" smtClean="0"/>
              <a:t>-Пословицы  родителей.</a:t>
            </a:r>
            <a:endParaRPr lang="ru-RU" sz="2400" dirty="0"/>
          </a:p>
          <a:p>
            <a:r>
              <a:rPr lang="ru-RU" sz="2400" dirty="0" smtClean="0"/>
              <a:t>-Пословицы  </a:t>
            </a:r>
            <a:r>
              <a:rPr lang="ru-RU" sz="2400" dirty="0"/>
              <a:t>педагогов.</a:t>
            </a:r>
          </a:p>
          <a:p>
            <a:r>
              <a:rPr lang="ru-RU" sz="2400" dirty="0" smtClean="0"/>
              <a:t>-Вспомнить  </a:t>
            </a:r>
            <a:r>
              <a:rPr lang="ru-RU" sz="2400" dirty="0"/>
              <a:t>пословицы ,которые  знаешь ты.</a:t>
            </a:r>
          </a:p>
          <a:p>
            <a:r>
              <a:rPr lang="ru-RU" sz="2400" dirty="0" smtClean="0"/>
              <a:t>-Пословицы  </a:t>
            </a:r>
            <a:r>
              <a:rPr lang="ru-RU" sz="2400" dirty="0"/>
              <a:t>друзей  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>3 этап-осуществление  деятельности</a:t>
            </a:r>
            <a:r>
              <a:rPr lang="ru-RU" b="1" dirty="0" smtClean="0"/>
              <a:t>.                </a:t>
            </a:r>
            <a:r>
              <a:rPr lang="ru-RU" sz="2000" b="1" dirty="0" smtClean="0"/>
              <a:t>октябрь -  март 2019 г.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47500" lnSpcReduction="20000"/>
          </a:bodyPr>
          <a:lstStyle/>
          <a:p>
            <a:pPr lvl="2">
              <a:buNone/>
            </a:pPr>
            <a:r>
              <a:rPr lang="ru-RU" b="1" dirty="0" smtClean="0"/>
              <a:t> </a:t>
            </a:r>
            <a:endParaRPr lang="ru-RU" dirty="0"/>
          </a:p>
          <a:p>
            <a:pPr lvl="0" algn="ctr">
              <a:buNone/>
            </a:pPr>
            <a:r>
              <a:rPr lang="ru-RU" sz="7400" dirty="0" smtClean="0"/>
              <a:t> </a:t>
            </a:r>
            <a:r>
              <a:rPr lang="ru-RU" sz="5100" b="1" dirty="0" smtClean="0"/>
              <a:t>Работа   группами  </a:t>
            </a:r>
            <a:r>
              <a:rPr lang="ru-RU" sz="5100" b="1" dirty="0"/>
              <a:t>на  уроках ,классных  часах -2  группы</a:t>
            </a:r>
            <a:r>
              <a:rPr lang="ru-RU" sz="6000" dirty="0" smtClean="0"/>
              <a:t>..</a:t>
            </a:r>
            <a:endParaRPr lang="ru-RU" sz="6000" dirty="0"/>
          </a:p>
          <a:p>
            <a:endParaRPr lang="ru-RU" b="1" dirty="0" smtClean="0"/>
          </a:p>
          <a:p>
            <a:r>
              <a:rPr lang="ru-RU" sz="5100" b="1" dirty="0" smtClean="0"/>
              <a:t>Задание </a:t>
            </a:r>
            <a:r>
              <a:rPr lang="ru-RU" sz="5100" b="1" dirty="0"/>
              <a:t>1</a:t>
            </a:r>
            <a:r>
              <a:rPr lang="ru-RU" sz="5100" dirty="0" smtClean="0"/>
              <a:t>. </a:t>
            </a:r>
            <a:r>
              <a:rPr lang="ru-RU" sz="5100" dirty="0"/>
              <a:t>«Распределить  пословицы  по  группам Родина ,труд ,ученье ,дружба».</a:t>
            </a:r>
          </a:p>
          <a:p>
            <a:r>
              <a:rPr lang="ru-RU" sz="5100" b="1" dirty="0"/>
              <a:t>Задание 2</a:t>
            </a:r>
            <a:r>
              <a:rPr lang="ru-RU" sz="5100" dirty="0"/>
              <a:t>.Конкурс.  «Составь  пословицу».-</a:t>
            </a:r>
          </a:p>
          <a:p>
            <a:r>
              <a:rPr lang="ru-RU" sz="5100" b="1" dirty="0"/>
              <a:t>Задание3</a:t>
            </a:r>
            <a:r>
              <a:rPr lang="ru-RU" sz="5100" dirty="0"/>
              <a:t>. «Вставь  частицу « НЕ»  в  пословицы ,если  надо.»</a:t>
            </a:r>
          </a:p>
          <a:p>
            <a:r>
              <a:rPr lang="ru-RU" sz="5100" b="1" dirty="0"/>
              <a:t>Задание 4</a:t>
            </a:r>
            <a:r>
              <a:rPr lang="ru-RU" sz="5100" dirty="0"/>
              <a:t>.«Выбери      правильный  ответ»	</a:t>
            </a:r>
          </a:p>
          <a:p>
            <a:r>
              <a:rPr lang="ru-RU" sz="5100" b="1" dirty="0"/>
              <a:t>Задание </a:t>
            </a:r>
            <a:r>
              <a:rPr lang="ru-RU" sz="5100" b="1" dirty="0" smtClean="0"/>
              <a:t>5</a:t>
            </a:r>
            <a:r>
              <a:rPr lang="ru-RU" sz="5100" dirty="0" smtClean="0"/>
              <a:t> </a:t>
            </a:r>
            <a:r>
              <a:rPr lang="ru-RU" sz="5100" dirty="0"/>
              <a:t>« Продолжи  пословицу»</a:t>
            </a:r>
          </a:p>
          <a:p>
            <a:r>
              <a:rPr lang="ru-RU" sz="5100" b="1" dirty="0"/>
              <a:t>Задание </a:t>
            </a:r>
            <a:r>
              <a:rPr lang="ru-RU" sz="5100" b="1" dirty="0" smtClean="0"/>
              <a:t>6</a:t>
            </a:r>
            <a:r>
              <a:rPr lang="ru-RU" sz="5100" dirty="0"/>
              <a:t> </a:t>
            </a:r>
            <a:r>
              <a:rPr lang="ru-RU" sz="5100" dirty="0" smtClean="0"/>
              <a:t> «Назови  </a:t>
            </a:r>
            <a:r>
              <a:rPr lang="ru-RU" sz="5100" dirty="0"/>
              <a:t>правильно  пословицу»</a:t>
            </a:r>
          </a:p>
          <a:p>
            <a:r>
              <a:rPr lang="ru-RU" sz="5100" dirty="0"/>
              <a:t> </a:t>
            </a:r>
            <a:r>
              <a:rPr lang="ru-RU" sz="5100" b="1" dirty="0"/>
              <a:t>Задание 7</a:t>
            </a:r>
            <a:r>
              <a:rPr lang="ru-RU" sz="5100" dirty="0"/>
              <a:t>. «Найди  вторую  половинку»  </a:t>
            </a:r>
          </a:p>
          <a:p>
            <a:r>
              <a:rPr lang="ru-RU" sz="5100" b="1" dirty="0"/>
              <a:t>Задание 8</a:t>
            </a:r>
            <a:r>
              <a:rPr lang="ru-RU" sz="5100" b="1" dirty="0" smtClean="0"/>
              <a:t>. </a:t>
            </a:r>
            <a:r>
              <a:rPr lang="ru-RU" sz="5100" dirty="0" smtClean="0"/>
              <a:t>Сделать  </a:t>
            </a:r>
            <a:r>
              <a:rPr lang="ru-RU" sz="5100" dirty="0"/>
              <a:t>зарисовки  к  пословицам.</a:t>
            </a:r>
          </a:p>
          <a:p>
            <a:pPr>
              <a:buNone/>
            </a:pPr>
            <a:r>
              <a:rPr lang="ru-RU" sz="4400" b="1" dirty="0" smtClean="0"/>
              <a:t> </a:t>
            </a:r>
            <a:r>
              <a:rPr lang="ru-RU" sz="4400" dirty="0" smtClean="0"/>
              <a:t>    </a:t>
            </a:r>
            <a:endParaRPr lang="ru-RU" sz="4400" dirty="0"/>
          </a:p>
          <a:p>
            <a:endParaRPr lang="ru-RU" sz="4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848872" cy="79208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3  этап- осуществление  деятельности.</a:t>
            </a:r>
            <a:br>
              <a:rPr lang="ru-RU" sz="2800" b="1" dirty="0" smtClean="0"/>
            </a:br>
            <a:r>
              <a:rPr lang="ru-RU" sz="2800" b="1" dirty="0" smtClean="0"/>
              <a:t>(</a:t>
            </a:r>
            <a:r>
              <a:rPr lang="ru-RU" sz="1800" b="1" dirty="0" smtClean="0"/>
              <a:t> октябрь - март 2019г.)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9"/>
            <a:ext cx="8157592" cy="5472607"/>
          </a:xfrm>
        </p:spPr>
        <p:txBody>
          <a:bodyPr>
            <a:noAutofit/>
          </a:bodyPr>
          <a:lstStyle/>
          <a:p>
            <a:r>
              <a:rPr lang="ru-RU" sz="2000" b="1" dirty="0"/>
              <a:t>Задание 9. </a:t>
            </a:r>
            <a:r>
              <a:rPr lang="ru-RU" sz="2000" dirty="0"/>
              <a:t>Какой пословицей можно </a:t>
            </a:r>
            <a:r>
              <a:rPr lang="ru-RU" sz="2000" dirty="0" smtClean="0"/>
              <a:t>оз</a:t>
            </a:r>
            <a:r>
              <a:rPr lang="ru-RU" sz="2000" b="1" dirty="0" smtClean="0"/>
              <a:t>2018г</a:t>
            </a:r>
            <a:r>
              <a:rPr lang="ru-RU" sz="2000" dirty="0" smtClean="0"/>
              <a:t>аглавить </a:t>
            </a:r>
            <a:r>
              <a:rPr lang="ru-RU" sz="2000" dirty="0"/>
              <a:t>ситуации.</a:t>
            </a:r>
          </a:p>
          <a:p>
            <a:r>
              <a:rPr lang="ru-RU" sz="2000" b="1" dirty="0" smtClean="0"/>
              <a:t>Задание </a:t>
            </a:r>
            <a:r>
              <a:rPr lang="ru-RU" sz="2000" b="1" dirty="0"/>
              <a:t>10</a:t>
            </a:r>
            <a:r>
              <a:rPr lang="ru-RU" sz="2000" dirty="0"/>
              <a:t>. Из стихотворения выбрать пословицы и поговорки ,пронумеровать.(  10) Объяснить их значение.</a:t>
            </a:r>
          </a:p>
          <a:p>
            <a:r>
              <a:rPr lang="ru-RU" sz="2000" b="1" dirty="0"/>
              <a:t>Задание 11</a:t>
            </a:r>
            <a:r>
              <a:rPr lang="ru-RU" sz="2000" dirty="0"/>
              <a:t>. Вспомнить пословицы или поговорки, в которых встречаются числа  ,подставь  число </a:t>
            </a:r>
            <a:r>
              <a:rPr lang="ru-RU" sz="2000" dirty="0" smtClean="0"/>
              <a:t>. </a:t>
            </a:r>
            <a:endParaRPr lang="ru-RU" sz="2000" dirty="0"/>
          </a:p>
          <a:p>
            <a:r>
              <a:rPr lang="ru-RU" sz="2000" b="1" dirty="0"/>
              <a:t>Задание 12</a:t>
            </a:r>
            <a:r>
              <a:rPr lang="ru-RU" sz="2000" dirty="0"/>
              <a:t>. Из </a:t>
            </a:r>
            <a:r>
              <a:rPr lang="ru-RU" sz="2000" dirty="0" smtClean="0"/>
              <a:t>деформированного предложения </a:t>
            </a:r>
            <a:r>
              <a:rPr lang="ru-RU" sz="2000" dirty="0"/>
              <a:t>составить пословицу. </a:t>
            </a:r>
          </a:p>
          <a:p>
            <a:r>
              <a:rPr lang="ru-RU" sz="2000" b="1" dirty="0"/>
              <a:t>Задание 13</a:t>
            </a:r>
            <a:r>
              <a:rPr lang="ru-RU" sz="2000" dirty="0"/>
              <a:t>. </a:t>
            </a:r>
            <a:r>
              <a:rPr lang="ru-RU" sz="2000" dirty="0" smtClean="0"/>
              <a:t>Расшифруй</a:t>
            </a:r>
            <a:r>
              <a:rPr lang="ru-RU" sz="2000" dirty="0"/>
              <a:t> </a:t>
            </a:r>
            <a:r>
              <a:rPr lang="ru-RU" sz="2000" dirty="0" smtClean="0"/>
              <a:t> пословицу.</a:t>
            </a:r>
            <a:endParaRPr lang="ru-RU" sz="2000" dirty="0"/>
          </a:p>
          <a:p>
            <a:r>
              <a:rPr lang="ru-RU" sz="2000" b="1" dirty="0"/>
              <a:t>Задание 14</a:t>
            </a:r>
            <a:r>
              <a:rPr lang="ru-RU" sz="2000" dirty="0"/>
              <a:t>.Напиши пословицы  и  поговорки  на заданные буквы.</a:t>
            </a:r>
          </a:p>
          <a:p>
            <a:r>
              <a:rPr lang="ru-RU" sz="2000" b="1" dirty="0"/>
              <a:t>Задание 15</a:t>
            </a:r>
            <a:r>
              <a:rPr lang="ru-RU" sz="2000" dirty="0"/>
              <a:t>.Прочитай  пословицы.  </a:t>
            </a:r>
          </a:p>
          <a:p>
            <a:r>
              <a:rPr lang="ru-RU" sz="2000" b="1" dirty="0"/>
              <a:t> Задание16.</a:t>
            </a:r>
            <a:r>
              <a:rPr lang="ru-RU" sz="2000" dirty="0"/>
              <a:t>К  иллюстрациям ,картинкам  подобрать  </a:t>
            </a:r>
            <a:r>
              <a:rPr lang="ru-RU" sz="2000" dirty="0" smtClean="0"/>
              <a:t>пословицы.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3  этап- осуществление  деятельности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Классный  час</a:t>
            </a:r>
            <a:r>
              <a:rPr lang="ru-RU" dirty="0" smtClean="0"/>
              <a:t> «Россия-Родина  моя. Символика  Р.Ф.»-Пословицы  о  </a:t>
            </a:r>
            <a:r>
              <a:rPr lang="ru-RU" dirty="0" err="1" smtClean="0"/>
              <a:t>Родине.-</a:t>
            </a:r>
            <a:r>
              <a:rPr lang="ru-RU" b="1" dirty="0" err="1" smtClean="0"/>
              <a:t>октябрь</a:t>
            </a:r>
            <a:endParaRPr lang="ru-RU" dirty="0" smtClean="0"/>
          </a:p>
          <a:p>
            <a:r>
              <a:rPr lang="ru-RU" b="1" dirty="0" smtClean="0"/>
              <a:t>Классный  час</a:t>
            </a:r>
            <a:r>
              <a:rPr lang="ru-RU" dirty="0" smtClean="0"/>
              <a:t>  «Моя  семья»Пословицы  о  семье</a:t>
            </a:r>
            <a:r>
              <a:rPr lang="ru-RU" b="1" dirty="0" smtClean="0"/>
              <a:t>.- декабрь</a:t>
            </a:r>
            <a:endParaRPr lang="ru-RU" dirty="0" smtClean="0"/>
          </a:p>
          <a:p>
            <a:r>
              <a:rPr lang="ru-RU" b="1" dirty="0" smtClean="0"/>
              <a:t>Классный  час</a:t>
            </a:r>
            <a:r>
              <a:rPr lang="ru-RU" dirty="0" smtClean="0"/>
              <a:t>.- январь «Ученье  и  труд-  все  перетрут»-</a:t>
            </a:r>
            <a:r>
              <a:rPr lang="ru-RU" b="1" dirty="0" smtClean="0"/>
              <a:t>январь</a:t>
            </a:r>
            <a:endParaRPr lang="ru-RU" dirty="0" smtClean="0"/>
          </a:p>
          <a:p>
            <a:r>
              <a:rPr lang="ru-RU" b="1" dirty="0" smtClean="0"/>
              <a:t>Классный  час</a:t>
            </a:r>
            <a:r>
              <a:rPr lang="ru-RU" dirty="0" smtClean="0"/>
              <a:t> «Мои  друзья»--Пословицы  о  дружбе.- </a:t>
            </a:r>
            <a:r>
              <a:rPr lang="ru-RU" b="1" dirty="0" smtClean="0"/>
              <a:t>февраль </a:t>
            </a:r>
            <a:endParaRPr lang="ru-RU" dirty="0" smtClean="0"/>
          </a:p>
          <a:p>
            <a:r>
              <a:rPr lang="ru-RU" b="1" dirty="0" smtClean="0"/>
              <a:t>Классный  час</a:t>
            </a:r>
            <a:r>
              <a:rPr lang="ru-RU" dirty="0" smtClean="0"/>
              <a:t> « Моя  мама»-  Пословицы  о  матери.- </a:t>
            </a:r>
            <a:r>
              <a:rPr lang="ru-RU" b="1" dirty="0" smtClean="0"/>
              <a:t>март</a:t>
            </a:r>
            <a:endParaRPr lang="ru-RU" dirty="0" smtClean="0"/>
          </a:p>
          <a:p>
            <a:r>
              <a:rPr lang="ru-RU" b="1" dirty="0" smtClean="0"/>
              <a:t>Классный  час</a:t>
            </a:r>
            <a:r>
              <a:rPr lang="ru-RU" dirty="0" smtClean="0"/>
              <a:t>  ««Поговорим  о  доброте» Пословицы  о  доброте</a:t>
            </a:r>
            <a:r>
              <a:rPr lang="ru-RU" b="1" dirty="0" smtClean="0"/>
              <a:t>.- апрель</a:t>
            </a:r>
            <a:endParaRPr lang="ru-RU" dirty="0" smtClean="0"/>
          </a:p>
          <a:p>
            <a:r>
              <a:rPr lang="ru-RU" b="1" dirty="0" smtClean="0"/>
              <a:t>Викторина « Час  пословиц»-октябрь-  2018г</a:t>
            </a:r>
            <a:endParaRPr lang="ru-RU" dirty="0" smtClean="0"/>
          </a:p>
          <a:p>
            <a:r>
              <a:rPr lang="ru-RU" b="1" dirty="0" smtClean="0"/>
              <a:t>Общешкольное  мероприятие  Конкурс  «Знатоки  пословиц»-  февраль 2018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4  этап-презентация(</a:t>
            </a:r>
            <a:r>
              <a:rPr lang="ru-RU" sz="2000" b="1" dirty="0" smtClean="0"/>
              <a:t> март  2019г.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/>
          </a:p>
          <a:p>
            <a:pPr lvl="0"/>
            <a:r>
              <a:rPr lang="ru-RU" dirty="0"/>
              <a:t>-</a:t>
            </a:r>
            <a:r>
              <a:rPr lang="ru-RU" sz="2800" dirty="0"/>
              <a:t>Защита учащихся  своих  рисунков  к  пословицам .Объяснение  пословиц.</a:t>
            </a:r>
          </a:p>
          <a:p>
            <a:pPr lvl="0"/>
            <a:r>
              <a:rPr lang="ru-RU" sz="2800" dirty="0"/>
              <a:t>-Зачитывание   заполненных  анкет.</a:t>
            </a:r>
          </a:p>
          <a:p>
            <a:pPr lvl="0"/>
            <a:r>
              <a:rPr lang="ru-RU" sz="2800" dirty="0"/>
              <a:t>-Выставка  выполненных  заданий по  группам.</a:t>
            </a:r>
          </a:p>
          <a:p>
            <a:pPr lvl="0"/>
            <a:r>
              <a:rPr lang="ru-RU" sz="2800" dirty="0"/>
              <a:t> -Оценивание результатов проекта школьниками и учителем.</a:t>
            </a:r>
          </a:p>
          <a:p>
            <a:pPr lvl="0"/>
            <a:r>
              <a:rPr lang="ru-RU" sz="2800" dirty="0"/>
              <a:t>-Создание  </a:t>
            </a:r>
            <a:r>
              <a:rPr lang="ru-RU" sz="2800" dirty="0" smtClean="0"/>
              <a:t>иллюстративного  </a:t>
            </a:r>
            <a:r>
              <a:rPr lang="ru-RU" sz="2800" dirty="0"/>
              <a:t>альбома «Пословицы </a:t>
            </a:r>
            <a:r>
              <a:rPr lang="ru-RU" sz="2800" dirty="0" smtClean="0"/>
              <a:t>глазами  детей  класса»,презентация  «Пословицы  в  рисунках  детей».</a:t>
            </a:r>
          </a:p>
          <a:p>
            <a:pPr lvl="0"/>
            <a:r>
              <a:rPr lang="ru-RU" sz="2800" dirty="0" smtClean="0"/>
              <a:t>Общешкольный  конкурс «Знаток  пословиц»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НАШ КЛАСС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20170904_1143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60040" y="1662839"/>
            <a:ext cx="8388424" cy="4718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Учимся  жить на пословицах.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Пословица- мудрость  народов.</a:t>
            </a:r>
          </a:p>
          <a:p>
            <a:r>
              <a:rPr lang="ru-RU" sz="4400" dirty="0" smtClean="0"/>
              <a:t>Пословица  - всем  делам  помощница.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ХОД РАБОТЫ</a:t>
            </a:r>
          </a:p>
        </p:txBody>
      </p:sp>
      <p:pic>
        <p:nvPicPr>
          <p:cNvPr id="5" name="Рисунок 4" descr="20171003_083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5496" y="3751583"/>
            <a:ext cx="4248471" cy="2629744"/>
          </a:xfrm>
          <a:prstGeom prst="rect">
            <a:avLst/>
          </a:prstGeom>
        </p:spPr>
      </p:pic>
      <p:pic>
        <p:nvPicPr>
          <p:cNvPr id="6" name="Рисунок 5" descr="20171003_083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427984" y="1124744"/>
            <a:ext cx="4700014" cy="2520280"/>
          </a:xfrm>
          <a:prstGeom prst="rect">
            <a:avLst/>
          </a:prstGeom>
        </p:spPr>
      </p:pic>
      <p:pic>
        <p:nvPicPr>
          <p:cNvPr id="8" name="Рисунок 7" descr="20171003_0905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427985" y="3789039"/>
            <a:ext cx="4716016" cy="2592287"/>
          </a:xfrm>
          <a:prstGeom prst="rect">
            <a:avLst/>
          </a:prstGeom>
        </p:spPr>
      </p:pic>
      <p:pic>
        <p:nvPicPr>
          <p:cNvPr id="9" name="Рисунок 8" descr="20171003_0927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3492" y="1124744"/>
            <a:ext cx="4280476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4" y="764704"/>
            <a:ext cx="8960024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/>
              </a:rPr>
              <a:t>Задание 1.  Распределить  пословицы  по  группам      </a:t>
            </a:r>
            <a:br>
              <a:rPr lang="ru-RU" sz="2800" b="1" dirty="0" smtClean="0">
                <a:solidFill>
                  <a:schemeClr val="bg1"/>
                </a:solidFill>
                <a:effectLst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</a:rPr>
              <a:t>                    </a:t>
            </a:r>
            <a:r>
              <a:rPr lang="ru-RU" sz="2800" b="1" dirty="0" smtClean="0">
                <a:solidFill>
                  <a:schemeClr val="bg1"/>
                </a:solidFill>
                <a:effectLst/>
              </a:rPr>
              <a:t>Родина, труд , ученье, дружба. </a:t>
            </a:r>
            <a:endParaRPr lang="ru-RU" sz="2800" dirty="0">
              <a:solidFill>
                <a:schemeClr val="bg1"/>
              </a:solidFill>
              <a:effectLst/>
            </a:endParaRPr>
          </a:p>
        </p:txBody>
      </p:sp>
      <p:pic>
        <p:nvPicPr>
          <p:cNvPr id="7" name="Рисунок 6" descr="C:\Users\YURII-TOSH\Pictures\родин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68397"/>
            <a:ext cx="3455186" cy="192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YURII-TOSH\Pictures\труд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862708"/>
            <a:ext cx="2808312" cy="199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YURII-TOSH\Pictures\пословицы-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149080"/>
            <a:ext cx="3456384" cy="247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YURII-TOSH\Pictures\дружба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189862"/>
            <a:ext cx="2719156" cy="219146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75928" y="1277144"/>
            <a:ext cx="8568952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3885"/>
            <a:ext cx="8229600" cy="543346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Повторение-мать  учения.</a:t>
            </a:r>
          </a:p>
          <a:p>
            <a:r>
              <a:rPr lang="ru-RU" dirty="0" smtClean="0"/>
              <a:t>Ученье - свет ,а  </a:t>
            </a:r>
            <a:r>
              <a:rPr lang="ru-RU" dirty="0" err="1" smtClean="0"/>
              <a:t>неученье</a:t>
            </a:r>
            <a:r>
              <a:rPr lang="ru-RU" dirty="0" smtClean="0"/>
              <a:t> – тьма.</a:t>
            </a:r>
          </a:p>
          <a:p>
            <a:r>
              <a:rPr lang="ru-RU" dirty="0" smtClean="0"/>
              <a:t>Ученье  и труд –все  перетрут.</a:t>
            </a:r>
          </a:p>
          <a:p>
            <a:r>
              <a:rPr lang="ru-RU" dirty="0" smtClean="0"/>
              <a:t>Ученье- путь  к  умению.</a:t>
            </a:r>
          </a:p>
          <a:p>
            <a:r>
              <a:rPr lang="ru-RU" dirty="0" smtClean="0"/>
              <a:t>Для  ученья  нет  старости.</a:t>
            </a:r>
          </a:p>
          <a:p>
            <a:r>
              <a:rPr lang="ru-RU" dirty="0" smtClean="0"/>
              <a:t>Дружба  как  стекло:  разобьешь-  не  сложишь.</a:t>
            </a:r>
          </a:p>
          <a:p>
            <a:r>
              <a:rPr lang="ru-RU" dirty="0" smtClean="0"/>
              <a:t>Для  дружбы  нет  расстояний.</a:t>
            </a:r>
          </a:p>
          <a:p>
            <a:r>
              <a:rPr lang="ru-RU" dirty="0" smtClean="0"/>
              <a:t>Дружба  крепка  не  лестью ,а  правдой  и  честью.</a:t>
            </a:r>
          </a:p>
          <a:p>
            <a:r>
              <a:rPr lang="ru-RU" dirty="0" smtClean="0"/>
              <a:t>Дружбой  дорожи ,забывать  не  спеши.</a:t>
            </a:r>
          </a:p>
          <a:p>
            <a:r>
              <a:rPr lang="ru-RU" dirty="0" smtClean="0"/>
              <a:t>Не  имей  сто  рублей , а  имей  сто  друзей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Актуальность  проблемы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 В  настоящее  </a:t>
            </a:r>
            <a:r>
              <a:rPr lang="ru-RU" dirty="0" smtClean="0"/>
              <a:t>время  тревожно выглядит тенденция снижения нравственного </a:t>
            </a:r>
            <a:r>
              <a:rPr lang="ru-RU" dirty="0" smtClean="0"/>
              <a:t>облика </a:t>
            </a:r>
            <a:r>
              <a:rPr lang="ru-RU" dirty="0" smtClean="0"/>
              <a:t>подрастающего поколения . </a:t>
            </a:r>
            <a:endParaRPr lang="ru-RU" dirty="0" smtClean="0"/>
          </a:p>
          <a:p>
            <a:pPr algn="just"/>
            <a:r>
              <a:rPr lang="ru-RU" dirty="0" smtClean="0"/>
              <a:t> </a:t>
            </a:r>
            <a:r>
              <a:rPr lang="ru-RU" dirty="0" smtClean="0"/>
              <a:t>В воспитании  детей </a:t>
            </a:r>
            <a:r>
              <a:rPr lang="ru-RU" dirty="0" smtClean="0"/>
              <a:t>и подростков  </a:t>
            </a:r>
            <a:r>
              <a:rPr lang="ru-RU" dirty="0" smtClean="0"/>
              <a:t>образовался своего рода вакуум, который  молодые люди стремятся заполнить самостоятельно, в том числе и </a:t>
            </a:r>
            <a:r>
              <a:rPr lang="ru-RU" dirty="0" err="1" smtClean="0"/>
              <a:t>антисоциальными</a:t>
            </a:r>
            <a:r>
              <a:rPr lang="ru-RU" dirty="0" smtClean="0"/>
              <a:t> способами,  приобщаясь к употреблению алкогольных напитков, наркомании, токсикомании.  Статистика  последних лет свидетельствует о том, что преступность  несовершеннолетних имеет устойчивую тенденцию к «омоложению». </a:t>
            </a:r>
          </a:p>
          <a:p>
            <a:pPr algn="just"/>
            <a:r>
              <a:rPr lang="ru-RU" dirty="0" smtClean="0"/>
              <a:t>Многолетний опыт позволяет высказать наболевшую проблему – с каждым годом все реже встречается ребенок, обладающий такими  качествами как доброта, мудрость, жалость, сочувствие, сопереживание, вежливость  в  комплексе.     Изменения в обществе, ускорение  темпа жизни, увеличение </a:t>
            </a:r>
            <a:r>
              <a:rPr lang="ru-RU" dirty="0" smtClean="0"/>
              <a:t>забот </a:t>
            </a:r>
            <a:r>
              <a:rPr lang="ru-RU" dirty="0" smtClean="0"/>
              <a:t>о материальном благополучии не являются благоприятным полем для проявления высших нравственных качеств, таких как забота о ближнем, доброта, самоотречение ради  общей цели. </a:t>
            </a:r>
          </a:p>
          <a:p>
            <a:pPr algn="just"/>
            <a:r>
              <a:rPr lang="ru-RU" dirty="0" smtClean="0"/>
              <a:t>Во все времена нравственное поведение формировалось на примере  старшего поколения, под влиянием общественной оценки поступков человека.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6016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Старый  друг  лучше  новых  двух.</a:t>
            </a:r>
          </a:p>
          <a:p>
            <a:r>
              <a:rPr lang="ru-RU" dirty="0" smtClean="0"/>
              <a:t>Береги  платье  </a:t>
            </a:r>
            <a:r>
              <a:rPr lang="ru-RU" dirty="0" err="1" smtClean="0"/>
              <a:t>снову</a:t>
            </a:r>
            <a:r>
              <a:rPr lang="ru-RU" dirty="0" smtClean="0"/>
              <a:t> , а здоровье    смолоду.</a:t>
            </a:r>
          </a:p>
          <a:p>
            <a:r>
              <a:rPr lang="ru-RU" dirty="0" smtClean="0"/>
              <a:t>В  здоровом  теле –здоровый  дух.</a:t>
            </a:r>
          </a:p>
          <a:p>
            <a:r>
              <a:rPr lang="ru-RU" dirty="0" smtClean="0"/>
              <a:t>Где  здоровье,  там  и  красота.</a:t>
            </a:r>
          </a:p>
          <a:p>
            <a:r>
              <a:rPr lang="ru-RU" dirty="0" smtClean="0"/>
              <a:t>Здоровье  дороже  богатства.</a:t>
            </a:r>
          </a:p>
          <a:p>
            <a:r>
              <a:rPr lang="ru-RU" dirty="0" smtClean="0"/>
              <a:t>Здоровье  не  купишь-  его  разум  дарит.</a:t>
            </a:r>
          </a:p>
          <a:p>
            <a:r>
              <a:rPr lang="ru-RU" dirty="0" smtClean="0"/>
              <a:t>Чистота- залог  здоровья.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Задание 2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r>
              <a:rPr lang="ru-RU" sz="2800" b="1" dirty="0" smtClean="0">
                <a:solidFill>
                  <a:schemeClr val="tx1"/>
                </a:solidFill>
              </a:rPr>
              <a:t>Конкурс. «Составь  пословицу».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	                                                                                                      </a:t>
            </a:r>
            <a:endParaRPr lang="ru-RU" dirty="0" smtClean="0"/>
          </a:p>
          <a:p>
            <a:r>
              <a:rPr lang="ru-RU" dirty="0" smtClean="0"/>
              <a:t>Дело  - смело.</a:t>
            </a:r>
          </a:p>
          <a:p>
            <a:r>
              <a:rPr lang="ru-RU" dirty="0" smtClean="0"/>
              <a:t>Дело  - мастер.</a:t>
            </a:r>
          </a:p>
          <a:p>
            <a:r>
              <a:rPr lang="ru-RU" dirty="0" smtClean="0"/>
              <a:t>Живи - учись.</a:t>
            </a:r>
          </a:p>
          <a:p>
            <a:r>
              <a:rPr lang="ru-RU" dirty="0" smtClean="0"/>
              <a:t>Труда - пруда.</a:t>
            </a:r>
          </a:p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Задание 3.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Вставь  частицу « НЕ»  в  пословицы, если надо.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8232"/>
            <a:ext cx="8229600" cy="438912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Семеро  </a:t>
            </a:r>
            <a:r>
              <a:rPr lang="ru-RU" dirty="0"/>
              <a:t>одно  ждут.                               </a:t>
            </a:r>
          </a:p>
          <a:p>
            <a:pPr lvl="0"/>
            <a:r>
              <a:rPr lang="ru-RU" dirty="0"/>
              <a:t>Дружба  крепка   </a:t>
            </a:r>
            <a:r>
              <a:rPr lang="ru-RU" dirty="0" smtClean="0"/>
              <a:t>лестью, а  </a:t>
            </a:r>
            <a:r>
              <a:rPr lang="ru-RU" dirty="0"/>
              <a:t>правдой  и  </a:t>
            </a:r>
            <a:r>
              <a:rPr lang="ru-RU" dirty="0" smtClean="0"/>
              <a:t>честью.   </a:t>
            </a:r>
            <a:endParaRPr lang="ru-RU" dirty="0"/>
          </a:p>
          <a:p>
            <a:pPr lvl="0"/>
            <a:r>
              <a:rPr lang="ru-RU" dirty="0" smtClean="0"/>
              <a:t>Близок  </a:t>
            </a:r>
            <a:r>
              <a:rPr lang="ru-RU" dirty="0"/>
              <a:t>локоток  да  </a:t>
            </a:r>
            <a:r>
              <a:rPr lang="ru-RU" dirty="0" smtClean="0"/>
              <a:t>укусишь.</a:t>
            </a:r>
            <a:endParaRPr lang="ru-RU" dirty="0"/>
          </a:p>
          <a:p>
            <a:pPr lvl="0"/>
            <a:r>
              <a:rPr lang="ru-RU" dirty="0"/>
              <a:t>Из  черного  пса  сделаешь  белой  собаки.</a:t>
            </a:r>
          </a:p>
          <a:p>
            <a:pPr lvl="0"/>
            <a:r>
              <a:rPr lang="ru-RU" dirty="0"/>
              <a:t>Имей  сто  рублей ,  а  имей  сто  друзей.</a:t>
            </a:r>
          </a:p>
          <a:p>
            <a:pPr lvl="0"/>
            <a:r>
              <a:rPr lang="ru-RU" dirty="0"/>
              <a:t>Узнавай  друга  в  три  дня </a:t>
            </a:r>
            <a:r>
              <a:rPr lang="ru-RU" dirty="0" smtClean="0"/>
              <a:t>, узнавай  </a:t>
            </a:r>
            <a:r>
              <a:rPr lang="ru-RU" dirty="0"/>
              <a:t>в  три  года.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344816" cy="12961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Задание 4. Выбери правильный  ответ.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/>
          </a:p>
          <a:p>
            <a:r>
              <a:rPr lang="ru-RU" sz="2800" dirty="0">
                <a:latin typeface="+mj-lt"/>
              </a:rPr>
              <a:t>Как  </a:t>
            </a:r>
            <a:r>
              <a:rPr lang="ru-RU" sz="2800" dirty="0" err="1" smtClean="0">
                <a:latin typeface="+mj-lt"/>
              </a:rPr>
              <a:t>аукнится</a:t>
            </a:r>
            <a:r>
              <a:rPr lang="ru-RU" sz="2800" dirty="0" smtClean="0">
                <a:latin typeface="+mj-lt"/>
              </a:rPr>
              <a:t> , </a:t>
            </a:r>
            <a:r>
              <a:rPr lang="ru-RU" sz="2800" dirty="0">
                <a:latin typeface="+mj-lt"/>
              </a:rPr>
              <a:t>так  и…</a:t>
            </a:r>
          </a:p>
          <a:p>
            <a:pPr>
              <a:buNone/>
            </a:pPr>
            <a:r>
              <a:rPr lang="ru-RU" sz="2800" b="1" i="1" dirty="0" smtClean="0">
                <a:latin typeface="+mj-lt"/>
              </a:rPr>
              <a:t>     А)откликнется     </a:t>
            </a:r>
            <a:r>
              <a:rPr lang="ru-RU" sz="2800" b="1" i="1" dirty="0">
                <a:latin typeface="+mj-lt"/>
              </a:rPr>
              <a:t>Б)отзовется        В)прокричит</a:t>
            </a:r>
            <a:endParaRPr lang="ru-RU" sz="2800" b="1" dirty="0">
              <a:latin typeface="+mj-lt"/>
            </a:endParaRPr>
          </a:p>
          <a:p>
            <a:r>
              <a:rPr lang="ru-RU" sz="2800" dirty="0">
                <a:latin typeface="+mj-lt"/>
              </a:rPr>
              <a:t>Ложь  человека  не</a:t>
            </a:r>
            <a:r>
              <a:rPr lang="ru-RU" sz="2800" dirty="0" smtClean="0">
                <a:latin typeface="+mj-lt"/>
              </a:rPr>
              <a:t>...</a:t>
            </a:r>
            <a:endParaRPr lang="ru-RU" sz="2800" dirty="0">
              <a:latin typeface="+mj-lt"/>
            </a:endParaRPr>
          </a:p>
          <a:p>
            <a:pPr>
              <a:buNone/>
            </a:pPr>
            <a:r>
              <a:rPr lang="ru-RU" sz="2800" b="1" i="1" dirty="0" smtClean="0">
                <a:latin typeface="+mj-lt"/>
              </a:rPr>
              <a:t>     А)красит               </a:t>
            </a:r>
            <a:r>
              <a:rPr lang="ru-RU" sz="2800" b="1" i="1" dirty="0">
                <a:latin typeface="+mj-lt"/>
              </a:rPr>
              <a:t>Б)не  рисует         В)не  пишет</a:t>
            </a:r>
            <a:endParaRPr lang="ru-RU" sz="2800" b="1" dirty="0">
              <a:latin typeface="+mj-lt"/>
            </a:endParaRPr>
          </a:p>
          <a:p>
            <a:r>
              <a:rPr lang="ru-RU" sz="2800" dirty="0">
                <a:latin typeface="+mj-lt"/>
              </a:rPr>
              <a:t>Труд  кормит и..</a:t>
            </a:r>
          </a:p>
          <a:p>
            <a:pPr>
              <a:buNone/>
            </a:pPr>
            <a:r>
              <a:rPr lang="ru-RU" sz="2800" b="1" i="1" dirty="0" smtClean="0">
                <a:latin typeface="+mj-lt"/>
              </a:rPr>
              <a:t>     А)одевает         </a:t>
            </a:r>
            <a:r>
              <a:rPr lang="ru-RU" sz="2800" b="1" i="1" dirty="0">
                <a:latin typeface="+mj-lt"/>
              </a:rPr>
              <a:t>Б)раздевает           В)покупает</a:t>
            </a:r>
            <a:endParaRPr lang="ru-RU" sz="2800" b="1" dirty="0">
              <a:latin typeface="+mj-lt"/>
            </a:endParaRPr>
          </a:p>
          <a:p>
            <a:r>
              <a:rPr lang="ru-RU" sz="2800" dirty="0">
                <a:latin typeface="+mj-lt"/>
              </a:rPr>
              <a:t>Не  имей  сто  рублей </a:t>
            </a:r>
            <a:r>
              <a:rPr lang="ru-RU" sz="2800" dirty="0" smtClean="0">
                <a:latin typeface="+mj-lt"/>
              </a:rPr>
              <a:t>, а  </a:t>
            </a:r>
            <a:r>
              <a:rPr lang="ru-RU" sz="2800" dirty="0">
                <a:latin typeface="+mj-lt"/>
              </a:rPr>
              <a:t>имей..</a:t>
            </a:r>
          </a:p>
          <a:p>
            <a:pPr>
              <a:buNone/>
            </a:pPr>
            <a:r>
              <a:rPr lang="ru-RU" sz="2800" b="1" i="1" dirty="0" smtClean="0">
                <a:latin typeface="+mj-lt"/>
              </a:rPr>
              <a:t>     А)два  </a:t>
            </a:r>
            <a:r>
              <a:rPr lang="ru-RU" sz="2800" b="1" i="1" dirty="0" err="1">
                <a:latin typeface="+mj-lt"/>
              </a:rPr>
              <a:t>мерседеса</a:t>
            </a:r>
            <a:r>
              <a:rPr lang="ru-RU" sz="2800" b="1" i="1" dirty="0">
                <a:latin typeface="+mj-lt"/>
              </a:rPr>
              <a:t>         Б)сто  друзей       В)тысячу  коней.</a:t>
            </a:r>
            <a:endParaRPr lang="ru-RU" sz="2800" b="1" dirty="0">
              <a:latin typeface="+mj-lt"/>
            </a:endParaRPr>
          </a:p>
          <a:p>
            <a:r>
              <a:rPr lang="ru-RU" sz="2800" dirty="0">
                <a:latin typeface="+mj-lt"/>
              </a:rPr>
              <a:t>Куда  иголка,  туда  </a:t>
            </a:r>
            <a:r>
              <a:rPr lang="ru-RU" sz="2800" dirty="0" smtClean="0">
                <a:latin typeface="+mj-lt"/>
              </a:rPr>
              <a:t>…</a:t>
            </a:r>
            <a:endParaRPr lang="ru-RU" sz="2800" dirty="0">
              <a:latin typeface="+mj-lt"/>
            </a:endParaRPr>
          </a:p>
          <a:p>
            <a:pPr>
              <a:buNone/>
            </a:pPr>
            <a:r>
              <a:rPr lang="ru-RU" sz="2800" b="1" i="1" dirty="0" smtClean="0">
                <a:latin typeface="+mj-lt"/>
              </a:rPr>
              <a:t>     А)и  нитка        Б)и  портной         В)и  платье</a:t>
            </a:r>
            <a:endParaRPr lang="ru-RU" sz="2800" b="1" dirty="0" smtClean="0">
              <a:latin typeface="+mj-lt"/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Задание 5.   Продолжи  пословицу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35480"/>
            <a:ext cx="8686800" cy="588600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None/>
            </a:pPr>
            <a:endParaRPr lang="ru-RU" dirty="0" smtClean="0">
              <a:latin typeface="+mj-lt"/>
            </a:endParaRP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ru-RU" sz="5500" dirty="0" smtClean="0">
                <a:latin typeface="+mj-lt"/>
              </a:rPr>
              <a:t>1. Кто  </a:t>
            </a:r>
            <a:r>
              <a:rPr lang="ru-RU" sz="5500" dirty="0">
                <a:latin typeface="+mj-lt"/>
              </a:rPr>
              <a:t>много  читает</a:t>
            </a:r>
            <a:r>
              <a:rPr lang="ru-RU" sz="5500" dirty="0" smtClean="0">
                <a:latin typeface="+mj-lt"/>
              </a:rPr>
              <a:t>…                              А</a:t>
            </a:r>
            <a:r>
              <a:rPr lang="ru-RU" sz="5500" dirty="0">
                <a:latin typeface="+mj-lt"/>
              </a:rPr>
              <a:t>. </a:t>
            </a:r>
            <a:r>
              <a:rPr lang="ru-RU" sz="5500" dirty="0" smtClean="0">
                <a:latin typeface="+mj-lt"/>
              </a:rPr>
              <a:t> </a:t>
            </a:r>
            <a:r>
              <a:rPr lang="ru-RU" sz="5500" i="1" dirty="0" smtClean="0">
                <a:latin typeface="+mj-lt"/>
              </a:rPr>
              <a:t>Торопись  </a:t>
            </a:r>
            <a:r>
              <a:rPr lang="ru-RU" sz="5500" i="1" dirty="0">
                <a:latin typeface="+mj-lt"/>
              </a:rPr>
              <a:t>делом</a:t>
            </a:r>
            <a:r>
              <a:rPr lang="ru-RU" sz="5500" dirty="0">
                <a:latin typeface="+mj-lt"/>
              </a:rPr>
              <a:t>.  </a:t>
            </a:r>
          </a:p>
          <a:p>
            <a:pPr>
              <a:lnSpc>
                <a:spcPct val="120000"/>
              </a:lnSpc>
            </a:pPr>
            <a:r>
              <a:rPr lang="ru-RU" sz="5500" dirty="0">
                <a:latin typeface="+mj-lt"/>
              </a:rPr>
              <a:t>2</a:t>
            </a:r>
            <a:r>
              <a:rPr lang="ru-RU" sz="5500" dirty="0" smtClean="0">
                <a:latin typeface="+mj-lt"/>
              </a:rPr>
              <a:t>. Не  </a:t>
            </a:r>
            <a:r>
              <a:rPr lang="ru-RU" sz="5500" dirty="0">
                <a:latin typeface="+mj-lt"/>
              </a:rPr>
              <a:t>красна  изба  углами..               </a:t>
            </a:r>
            <a:r>
              <a:rPr lang="ru-RU" sz="5500" dirty="0" smtClean="0">
                <a:latin typeface="+mj-lt"/>
              </a:rPr>
              <a:t>     Б.  </a:t>
            </a:r>
            <a:r>
              <a:rPr lang="ru-RU" sz="5500" i="1" dirty="0" smtClean="0">
                <a:latin typeface="+mj-lt"/>
              </a:rPr>
              <a:t>Ни  </a:t>
            </a:r>
            <a:r>
              <a:rPr lang="ru-RU" sz="5500" i="1" dirty="0">
                <a:latin typeface="+mj-lt"/>
              </a:rPr>
              <a:t>одного  не  поймаешь.</a:t>
            </a:r>
            <a:r>
              <a:rPr lang="ru-RU" sz="5500" dirty="0">
                <a:latin typeface="+mj-l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500" dirty="0">
                <a:latin typeface="+mj-lt"/>
              </a:rPr>
              <a:t>3</a:t>
            </a:r>
            <a:r>
              <a:rPr lang="ru-RU" sz="5500" dirty="0" smtClean="0">
                <a:latin typeface="+mj-lt"/>
              </a:rPr>
              <a:t>. Не  </a:t>
            </a:r>
            <a:r>
              <a:rPr lang="ru-RU" sz="5500" dirty="0">
                <a:latin typeface="+mj-lt"/>
              </a:rPr>
              <a:t>спеши  языком…                             </a:t>
            </a:r>
            <a:r>
              <a:rPr lang="ru-RU" sz="5500" dirty="0" smtClean="0">
                <a:latin typeface="+mj-lt"/>
              </a:rPr>
              <a:t>В</a:t>
            </a:r>
            <a:r>
              <a:rPr lang="ru-RU" sz="5500" i="1" dirty="0">
                <a:latin typeface="+mj-lt"/>
              </a:rPr>
              <a:t>. </a:t>
            </a:r>
            <a:r>
              <a:rPr lang="ru-RU" sz="5500" i="1" dirty="0" smtClean="0">
                <a:latin typeface="+mj-lt"/>
              </a:rPr>
              <a:t>  В  </a:t>
            </a:r>
            <a:r>
              <a:rPr lang="ru-RU" sz="5500" i="1" dirty="0">
                <a:latin typeface="+mj-lt"/>
              </a:rPr>
              <a:t>зубы  не  смотрят</a:t>
            </a:r>
            <a:r>
              <a:rPr lang="ru-RU" sz="5500" dirty="0">
                <a:latin typeface="+mj-lt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5500" dirty="0">
                <a:latin typeface="+mj-lt"/>
              </a:rPr>
              <a:t>4</a:t>
            </a:r>
            <a:r>
              <a:rPr lang="ru-RU" sz="5500" dirty="0" smtClean="0">
                <a:latin typeface="+mj-lt"/>
              </a:rPr>
              <a:t>. Дерево  </a:t>
            </a:r>
            <a:r>
              <a:rPr lang="ru-RU" sz="5500" dirty="0">
                <a:latin typeface="+mj-lt"/>
              </a:rPr>
              <a:t>смотри  в  плодах…               </a:t>
            </a:r>
            <a:r>
              <a:rPr lang="ru-RU" sz="5500" dirty="0" smtClean="0">
                <a:latin typeface="+mj-lt"/>
              </a:rPr>
              <a:t> Г.   </a:t>
            </a:r>
            <a:r>
              <a:rPr lang="ru-RU" sz="5500" i="1" dirty="0" smtClean="0">
                <a:latin typeface="+mj-lt"/>
              </a:rPr>
              <a:t>Небо  </a:t>
            </a:r>
            <a:r>
              <a:rPr lang="ru-RU" sz="5500" i="1" dirty="0">
                <a:latin typeface="+mj-lt"/>
              </a:rPr>
              <a:t>коптить</a:t>
            </a:r>
            <a:r>
              <a:rPr lang="ru-RU" sz="5500" dirty="0">
                <a:latin typeface="+mj-lt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5500" dirty="0">
                <a:latin typeface="+mj-lt"/>
              </a:rPr>
              <a:t>5</a:t>
            </a:r>
            <a:r>
              <a:rPr lang="ru-RU" sz="5500" dirty="0" smtClean="0">
                <a:latin typeface="+mj-lt"/>
              </a:rPr>
              <a:t>. Книга  </a:t>
            </a:r>
            <a:r>
              <a:rPr lang="ru-RU" sz="5500" dirty="0">
                <a:latin typeface="+mj-lt"/>
              </a:rPr>
              <a:t>книгой..                                       </a:t>
            </a:r>
            <a:r>
              <a:rPr lang="ru-RU" sz="5500" dirty="0" smtClean="0">
                <a:latin typeface="+mj-lt"/>
              </a:rPr>
              <a:t>Д.  </a:t>
            </a:r>
            <a:r>
              <a:rPr lang="ru-RU" sz="5500" i="1" dirty="0" smtClean="0">
                <a:latin typeface="+mj-lt"/>
              </a:rPr>
              <a:t>Так  </a:t>
            </a:r>
            <a:r>
              <a:rPr lang="ru-RU" sz="5500" i="1" dirty="0">
                <a:latin typeface="+mj-lt"/>
              </a:rPr>
              <a:t>и  откликнется.</a:t>
            </a:r>
            <a:r>
              <a:rPr lang="ru-RU" sz="5500" dirty="0">
                <a:latin typeface="+mj-lt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ru-RU" sz="5500" dirty="0">
                <a:latin typeface="+mj-lt"/>
              </a:rPr>
              <a:t>6</a:t>
            </a:r>
            <a:r>
              <a:rPr lang="ru-RU" sz="5500" dirty="0" smtClean="0">
                <a:latin typeface="+mj-lt"/>
              </a:rPr>
              <a:t>. Без  </a:t>
            </a:r>
            <a:r>
              <a:rPr lang="ru-RU" sz="5500" dirty="0">
                <a:latin typeface="+mj-lt"/>
              </a:rPr>
              <a:t>дела  жить…                                    </a:t>
            </a:r>
            <a:r>
              <a:rPr lang="ru-RU" sz="5500" dirty="0" smtClean="0">
                <a:latin typeface="+mj-lt"/>
              </a:rPr>
              <a:t>Е.   </a:t>
            </a:r>
            <a:r>
              <a:rPr lang="ru-RU" sz="5500" i="1" dirty="0">
                <a:latin typeface="+mj-lt"/>
              </a:rPr>
              <a:t>А  красна  пирогами</a:t>
            </a:r>
            <a:r>
              <a:rPr lang="ru-RU" sz="5500" dirty="0">
                <a:latin typeface="+mj-lt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5500" dirty="0">
                <a:latin typeface="+mj-lt"/>
              </a:rPr>
              <a:t>7</a:t>
            </a:r>
            <a:r>
              <a:rPr lang="ru-RU" sz="5500" dirty="0" smtClean="0">
                <a:latin typeface="+mj-lt"/>
              </a:rPr>
              <a:t>. Мягко  </a:t>
            </a:r>
            <a:r>
              <a:rPr lang="ru-RU" sz="5500" dirty="0">
                <a:latin typeface="+mj-lt"/>
              </a:rPr>
              <a:t>стелет…..                                     </a:t>
            </a:r>
            <a:r>
              <a:rPr lang="ru-RU" sz="5500" dirty="0" smtClean="0">
                <a:latin typeface="+mj-lt"/>
              </a:rPr>
              <a:t>Ж</a:t>
            </a:r>
            <a:r>
              <a:rPr lang="ru-RU" sz="5500" dirty="0">
                <a:latin typeface="+mj-lt"/>
              </a:rPr>
              <a:t>. </a:t>
            </a:r>
            <a:r>
              <a:rPr lang="ru-RU" sz="5500" dirty="0" smtClean="0">
                <a:latin typeface="+mj-lt"/>
              </a:rPr>
              <a:t> </a:t>
            </a:r>
            <a:r>
              <a:rPr lang="ru-RU" sz="5500" i="1" dirty="0" smtClean="0">
                <a:latin typeface="+mj-lt"/>
              </a:rPr>
              <a:t>Да  </a:t>
            </a:r>
            <a:r>
              <a:rPr lang="ru-RU" sz="5500" i="1" dirty="0">
                <a:latin typeface="+mj-lt"/>
              </a:rPr>
              <a:t>жестко  спать</a:t>
            </a:r>
            <a:r>
              <a:rPr lang="ru-RU" sz="5500" dirty="0">
                <a:latin typeface="+mj-lt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5500" dirty="0">
                <a:latin typeface="+mj-lt"/>
              </a:rPr>
              <a:t>8</a:t>
            </a:r>
            <a:r>
              <a:rPr lang="ru-RU" sz="5500" dirty="0" smtClean="0">
                <a:latin typeface="+mj-lt"/>
              </a:rPr>
              <a:t>. Дареному  </a:t>
            </a:r>
            <a:r>
              <a:rPr lang="ru-RU" sz="5500" dirty="0">
                <a:latin typeface="+mj-lt"/>
              </a:rPr>
              <a:t>коню…..                                </a:t>
            </a:r>
            <a:r>
              <a:rPr lang="ru-RU" sz="5500" dirty="0" smtClean="0">
                <a:latin typeface="+mj-lt"/>
              </a:rPr>
              <a:t>З.   </a:t>
            </a:r>
            <a:r>
              <a:rPr lang="ru-RU" sz="5500" i="1" dirty="0" smtClean="0">
                <a:latin typeface="+mj-lt"/>
              </a:rPr>
              <a:t>А  </a:t>
            </a:r>
            <a:r>
              <a:rPr lang="ru-RU" sz="5500" i="1" dirty="0">
                <a:latin typeface="+mj-lt"/>
              </a:rPr>
              <a:t>своим  умом  двигай</a:t>
            </a:r>
            <a:r>
              <a:rPr lang="ru-RU" sz="5500" dirty="0">
                <a:latin typeface="+mj-lt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ru-RU" sz="5500" dirty="0">
                <a:latin typeface="+mj-lt"/>
              </a:rPr>
              <a:t>9</a:t>
            </a:r>
            <a:r>
              <a:rPr lang="ru-RU" sz="5500" dirty="0" smtClean="0">
                <a:latin typeface="+mj-lt"/>
              </a:rPr>
              <a:t>. Как  </a:t>
            </a:r>
            <a:r>
              <a:rPr lang="ru-RU" sz="5500" dirty="0" err="1">
                <a:latin typeface="+mj-lt"/>
              </a:rPr>
              <a:t>ауктется</a:t>
            </a:r>
            <a:r>
              <a:rPr lang="ru-RU" sz="5500" dirty="0">
                <a:latin typeface="+mj-lt"/>
              </a:rPr>
              <a:t>……                                      </a:t>
            </a:r>
            <a:r>
              <a:rPr lang="ru-RU" sz="5500" dirty="0" smtClean="0">
                <a:latin typeface="+mj-lt"/>
              </a:rPr>
              <a:t>И.  </a:t>
            </a:r>
            <a:r>
              <a:rPr lang="ru-RU" sz="5500" i="1" dirty="0" smtClean="0">
                <a:latin typeface="+mj-lt"/>
              </a:rPr>
              <a:t>А  </a:t>
            </a:r>
            <a:r>
              <a:rPr lang="ru-RU" sz="5500" i="1" dirty="0">
                <a:latin typeface="+mj-lt"/>
              </a:rPr>
              <a:t>человека  в  делах.</a:t>
            </a:r>
            <a:endParaRPr lang="ru-RU" sz="55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ru-RU" sz="5500" dirty="0">
                <a:latin typeface="+mj-lt"/>
              </a:rPr>
              <a:t>10</a:t>
            </a:r>
            <a:r>
              <a:rPr lang="ru-RU" sz="5500" dirty="0" smtClean="0">
                <a:latin typeface="+mj-lt"/>
              </a:rPr>
              <a:t>. За  </a:t>
            </a:r>
            <a:r>
              <a:rPr lang="ru-RU" sz="5500" dirty="0">
                <a:latin typeface="+mj-lt"/>
              </a:rPr>
              <a:t>двумя  зайцами  </a:t>
            </a:r>
            <a:r>
              <a:rPr lang="ru-RU" sz="5500" dirty="0" smtClean="0">
                <a:latin typeface="+mj-lt"/>
              </a:rPr>
              <a:t>погонишься…   К</a:t>
            </a:r>
            <a:r>
              <a:rPr lang="ru-RU" sz="5500" dirty="0">
                <a:latin typeface="+mj-lt"/>
              </a:rPr>
              <a:t>.  </a:t>
            </a:r>
            <a:r>
              <a:rPr lang="ru-RU" sz="5500" i="1" dirty="0">
                <a:latin typeface="+mj-lt"/>
              </a:rPr>
              <a:t>А  человека  в  делах</a:t>
            </a:r>
            <a:r>
              <a:rPr lang="ru-RU" sz="5500" dirty="0">
                <a:latin typeface="+mj-lt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ru-RU" sz="5500" dirty="0" smtClean="0">
                <a:latin typeface="+mj-lt"/>
              </a:rPr>
              <a:t>   </a:t>
            </a:r>
            <a:endParaRPr lang="ru-RU" sz="5500" dirty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Задание 6. Назови  правильно  пословицу.</a:t>
            </a:r>
            <a:r>
              <a:rPr lang="ru-RU" b="1" dirty="0" smtClean="0"/>
              <a:t>	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0240"/>
            <a:ext cx="8229600" cy="4389120"/>
          </a:xfrm>
        </p:spPr>
        <p:txBody>
          <a:bodyPr>
            <a:normAutofit/>
          </a:bodyPr>
          <a:lstStyle/>
          <a:p>
            <a:r>
              <a:rPr lang="ru-RU" dirty="0" smtClean="0"/>
              <a:t>Два  сапога - тара</a:t>
            </a:r>
            <a:r>
              <a:rPr lang="ru-RU" dirty="0"/>
              <a:t>.</a:t>
            </a:r>
          </a:p>
          <a:p>
            <a:r>
              <a:rPr lang="ru-RU" dirty="0" smtClean="0"/>
              <a:t>Ус - хорошо,  </a:t>
            </a:r>
            <a:r>
              <a:rPr lang="ru-RU" dirty="0"/>
              <a:t>а  два-  лучше.</a:t>
            </a:r>
          </a:p>
          <a:p>
            <a:r>
              <a:rPr lang="ru-RU" dirty="0"/>
              <a:t>Мы  сами  с  умами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Первый  клин  комом.</a:t>
            </a:r>
          </a:p>
          <a:p>
            <a:r>
              <a:rPr lang="ru-RU" dirty="0"/>
              <a:t>Сашу  маслом  не  испортишь.</a:t>
            </a:r>
          </a:p>
          <a:p>
            <a:r>
              <a:rPr lang="ru-RU" dirty="0"/>
              <a:t>Не  сиди </a:t>
            </a:r>
            <a:r>
              <a:rPr lang="ru-RU" dirty="0" smtClean="0"/>
              <a:t>сложа брюки, не  </a:t>
            </a:r>
            <a:r>
              <a:rPr lang="ru-RU" dirty="0"/>
              <a:t>будет  и  скуки.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503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Задание 7. Найди  вторую  половинку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r>
              <a:rPr lang="ru-RU" sz="2800" b="1" dirty="0" smtClean="0">
                <a:solidFill>
                  <a:schemeClr val="tx1"/>
                </a:solidFill>
              </a:rPr>
              <a:t>                               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7338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За  </a:t>
            </a:r>
            <a:r>
              <a:rPr lang="ru-RU" sz="2400" dirty="0"/>
              <a:t>Родину-мать                               </a:t>
            </a:r>
            <a:r>
              <a:rPr lang="ru-RU" sz="2400" dirty="0" smtClean="0"/>
              <a:t>     не  </a:t>
            </a:r>
            <a:r>
              <a:rPr lang="ru-RU" sz="2400" dirty="0"/>
              <a:t>сходи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С  родной  </a:t>
            </a:r>
            <a:r>
              <a:rPr lang="ru-RU" sz="2400" dirty="0" smtClean="0"/>
              <a:t>земли – умри  -</a:t>
            </a:r>
            <a:r>
              <a:rPr lang="ru-RU" sz="2400" dirty="0"/>
              <a:t>	       </a:t>
            </a:r>
            <a:r>
              <a:rPr lang="ru-RU" sz="2400" dirty="0" smtClean="0"/>
              <a:t>  сумей  </a:t>
            </a:r>
            <a:r>
              <a:rPr lang="ru-RU" sz="2400" dirty="0"/>
              <a:t>постоять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Кто  за  Родину  -горой,                       </a:t>
            </a:r>
            <a:r>
              <a:rPr lang="ru-RU" sz="2400" dirty="0" smtClean="0"/>
              <a:t>и  </a:t>
            </a:r>
            <a:r>
              <a:rPr lang="ru-RU" sz="2400" dirty="0"/>
              <a:t>горести  мила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Своя  земля                                            </a:t>
            </a:r>
            <a:r>
              <a:rPr lang="ru-RU" sz="2400" dirty="0" smtClean="0"/>
              <a:t>тот  </a:t>
            </a:r>
            <a:r>
              <a:rPr lang="ru-RU" sz="2400" dirty="0"/>
              <a:t>истинный  герой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Родина  любимая,                              </a:t>
            </a:r>
            <a:r>
              <a:rPr lang="ru-RU" sz="2400" dirty="0" smtClean="0"/>
              <a:t>   и  </a:t>
            </a:r>
            <a:r>
              <a:rPr lang="ru-RU" sz="2400" dirty="0"/>
              <a:t>весна  не  красна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На  чужой  стороне                               </a:t>
            </a:r>
            <a:r>
              <a:rPr lang="ru-RU" sz="2400" dirty="0" smtClean="0"/>
              <a:t>словно  </a:t>
            </a:r>
            <a:r>
              <a:rPr lang="ru-RU" sz="2400" dirty="0"/>
              <a:t>мать  родимая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/>
              <a:t>Где  кто  родится,                                  </a:t>
            </a:r>
            <a:r>
              <a:rPr lang="ru-RU" sz="2400" dirty="0" smtClean="0"/>
              <a:t>Родине  </a:t>
            </a:r>
            <a:r>
              <a:rPr lang="ru-RU" sz="2400" dirty="0"/>
              <a:t>служить.</a:t>
            </a:r>
          </a:p>
          <a:p>
            <a:r>
              <a:rPr lang="ru-RU" sz="2400" dirty="0"/>
              <a:t> </a:t>
            </a:r>
            <a:r>
              <a:rPr lang="ru-RU" sz="2400" dirty="0" smtClean="0"/>
              <a:t>Жить-                                                     там  </a:t>
            </a:r>
            <a:r>
              <a:rPr lang="ru-RU" sz="2400" dirty="0"/>
              <a:t>и  пригодится.</a:t>
            </a:r>
          </a:p>
          <a:p>
            <a:pPr>
              <a:buNone/>
            </a:pPr>
            <a:r>
              <a:rPr lang="ru-RU" sz="2400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Задание 8</a:t>
            </a:r>
            <a:r>
              <a:rPr lang="ru-RU" sz="2800" dirty="0" smtClean="0">
                <a:solidFill>
                  <a:schemeClr val="tx1"/>
                </a:solidFill>
              </a:rPr>
              <a:t>.  </a:t>
            </a:r>
            <a:r>
              <a:rPr lang="ru-RU" sz="2800" b="1" dirty="0" smtClean="0">
                <a:solidFill>
                  <a:schemeClr val="tx1"/>
                </a:solidFill>
              </a:rPr>
              <a:t>Подбери  пословицу -1.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05569"/>
            <a:ext cx="6768752" cy="476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Подбери  пословицу - 2.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C:\Users\YURII-TOSH\Pictures\картинки-3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77281" y="1935163"/>
            <a:ext cx="438943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Подбери  пословицу -3.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YURII-TOSH\Pictures\19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40029" y="1935163"/>
            <a:ext cx="3863941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«Формирование  личности  должно  идти  через  овладение  родным языком, тысячелетиями  накапливающим  сокровища  человеческой мысли и опыта»                      </a:t>
            </a:r>
            <a:r>
              <a:rPr lang="ru-RU" sz="2400" i="1" dirty="0" smtClean="0"/>
              <a:t>. </a:t>
            </a:r>
            <a:endParaRPr lang="ru-RU" sz="2400" dirty="0"/>
          </a:p>
        </p:txBody>
      </p:sp>
      <p:pic>
        <p:nvPicPr>
          <p:cNvPr id="2050" name="Picture 2" descr="C:\Users\YURII-TOSH\Pictures\ушин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Подбери  пословицу - 4.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703965" cy="441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Подбери  пословицу - 5.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147" name="Picture 3" descr="C:\Users\YURII-TOSH\Pictures\17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670164" y="1935163"/>
            <a:ext cx="3803672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Задание 9. Узнай  пословицу - 1.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08232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                           Ситуация №1.</a:t>
            </a:r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    Лентяй: Не довольно ли учиться?</a:t>
            </a:r>
          </a:p>
          <a:p>
            <a:pPr algn="just">
              <a:buNone/>
            </a:pPr>
            <a:r>
              <a:rPr lang="ru-RU" dirty="0" smtClean="0"/>
              <a:t>                    Не пора ли порезвиться?</a:t>
            </a:r>
          </a:p>
          <a:p>
            <a:pPr algn="just">
              <a:buNone/>
            </a:pPr>
            <a:r>
              <a:rPr lang="ru-RU" dirty="0" smtClean="0"/>
              <a:t>    Добросовестный ученик:</a:t>
            </a:r>
          </a:p>
          <a:p>
            <a:pPr algn="just">
              <a:buNone/>
            </a:pPr>
            <a:r>
              <a:rPr lang="ru-RU" dirty="0" smtClean="0"/>
              <a:t>                    Нет, дружочек, нет.</a:t>
            </a:r>
          </a:p>
          <a:p>
            <a:pPr algn="just">
              <a:buNone/>
            </a:pPr>
            <a:r>
              <a:rPr lang="ru-RU" dirty="0" smtClean="0"/>
              <a:t>                    Теперь мне гулянье не впрок.</a:t>
            </a:r>
          </a:p>
          <a:p>
            <a:pPr algn="just">
              <a:buNone/>
            </a:pPr>
            <a:r>
              <a:rPr lang="ru-RU" dirty="0" smtClean="0"/>
              <a:t>                    Дай прежде окончу урок.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Узнай  пословицу - 2.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8232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   Ситуация №2.</a:t>
            </a:r>
          </a:p>
          <a:p>
            <a:pPr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Несколько дней Люда не выполняла домашних заданий, не готовила уроков, и, наконец, получила двойку.</a:t>
            </a:r>
          </a:p>
          <a:p>
            <a:pPr lvl="0" algn="just">
              <a:buNone/>
            </a:pPr>
            <a:r>
              <a:rPr lang="ru-RU" dirty="0" smtClean="0"/>
              <a:t>Это случайно, - оправдывалась она.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Узнай  пословицу - 3.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024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    Ситуация №3.</a:t>
            </a:r>
          </a:p>
          <a:p>
            <a:pPr>
              <a:buNone/>
            </a:pPr>
            <a:endParaRPr lang="ru-RU" dirty="0" smtClean="0"/>
          </a:p>
          <a:p>
            <a:pPr marL="357188" indent="-357188">
              <a:buNone/>
            </a:pPr>
            <a:r>
              <a:rPr lang="ru-RU" dirty="0" smtClean="0"/>
              <a:t>Поломались на детской площадке качели. Ребята решили их починить. Позвали на помощь и Сашу, который больше всех качался на них.</a:t>
            </a:r>
          </a:p>
          <a:p>
            <a:pPr lvl="0">
              <a:buNone/>
            </a:pPr>
            <a:r>
              <a:rPr lang="ru-RU" dirty="0" smtClean="0"/>
              <a:t>Вот ещё, - возмутился Саша, - буду я возиться!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Узнай  пословицу - 4.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32168"/>
            <a:ext cx="8748464" cy="43891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                     Ситуация №4.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Стала торопливая Настенька  платье к лету кроить</a:t>
            </a:r>
          </a:p>
          <a:p>
            <a:pPr>
              <a:buNone/>
            </a:pPr>
            <a:r>
              <a:rPr lang="ru-RU" dirty="0" smtClean="0"/>
              <a:t>«тяп-ляп».</a:t>
            </a:r>
          </a:p>
          <a:p>
            <a:pPr>
              <a:buNone/>
            </a:pPr>
            <a:r>
              <a:rPr lang="ru-RU" dirty="0" smtClean="0"/>
              <a:t>Всю ткань  искромсала – изрезала в лоскутки. И</a:t>
            </a:r>
          </a:p>
          <a:p>
            <a:pPr>
              <a:buNone/>
            </a:pPr>
            <a:r>
              <a:rPr lang="ru-RU" dirty="0" smtClean="0"/>
              <a:t>не  то, что платье – платка из этих лоскутков нельзя</a:t>
            </a:r>
          </a:p>
          <a:p>
            <a:pPr>
              <a:buNone/>
            </a:pPr>
            <a:r>
              <a:rPr lang="ru-RU" dirty="0" smtClean="0"/>
              <a:t>сшить. Бабушка велела ей запомнить шесть</a:t>
            </a:r>
          </a:p>
          <a:p>
            <a:pPr>
              <a:buNone/>
            </a:pPr>
            <a:r>
              <a:rPr lang="ru-RU" dirty="0" smtClean="0"/>
              <a:t>волшебных слов. Каких?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Задание 10. Назови пословицы и поговорки ,  которые  написаны в стихотворении.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Что без труда мечта мертва;</a:t>
            </a:r>
          </a:p>
          <a:p>
            <a:r>
              <a:rPr lang="ru-RU" dirty="0" smtClean="0"/>
              <a:t> Что дело мастера боится;</a:t>
            </a:r>
          </a:p>
          <a:p>
            <a:r>
              <a:rPr lang="ru-RU" dirty="0" smtClean="0"/>
              <a:t> Что жизнь дана нам для добра;</a:t>
            </a:r>
          </a:p>
          <a:p>
            <a:r>
              <a:rPr lang="ru-RU" dirty="0" smtClean="0"/>
              <a:t> Что друг не тот, кто мёдом мажет,</a:t>
            </a:r>
          </a:p>
          <a:p>
            <a:r>
              <a:rPr lang="ru-RU" dirty="0" smtClean="0"/>
              <a:t>  А тот, кто правду прямо скажет;</a:t>
            </a:r>
          </a:p>
          <a:p>
            <a:r>
              <a:rPr lang="ru-RU" dirty="0" smtClean="0"/>
              <a:t>  Что долог день до вечера,</a:t>
            </a:r>
          </a:p>
          <a:p>
            <a:r>
              <a:rPr lang="ru-RU" dirty="0" smtClean="0"/>
              <a:t>  Коли делать нечего;</a:t>
            </a:r>
          </a:p>
          <a:p>
            <a:r>
              <a:rPr lang="ru-RU" dirty="0" smtClean="0"/>
              <a:t>  Что сам себя лишь тот погубит,</a:t>
            </a:r>
          </a:p>
          <a:p>
            <a:r>
              <a:rPr lang="ru-RU" dirty="0" smtClean="0"/>
              <a:t>  Кто других совсем не любит?</a:t>
            </a:r>
          </a:p>
          <a:p>
            <a:r>
              <a:rPr lang="ru-RU" dirty="0" smtClean="0"/>
              <a:t>  И, конечно, без труда</a:t>
            </a:r>
          </a:p>
          <a:p>
            <a:r>
              <a:rPr lang="ru-RU" dirty="0" smtClean="0"/>
              <a:t>  Не вытащишь и рыбку из пруда.</a:t>
            </a:r>
          </a:p>
          <a:p>
            <a:r>
              <a:rPr lang="ru-RU" dirty="0" smtClean="0"/>
              <a:t>  Помни! Тот, кто хочет много знать,</a:t>
            </a:r>
          </a:p>
          <a:p>
            <a:r>
              <a:rPr lang="ru-RU" dirty="0" smtClean="0"/>
              <a:t>  Тот не должен долго спать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Задание 11</a:t>
            </a:r>
            <a:r>
              <a:rPr lang="ru-RU" sz="2800" dirty="0" smtClean="0">
                <a:solidFill>
                  <a:schemeClr val="tx1"/>
                </a:solidFill>
              </a:rPr>
              <a:t>. </a:t>
            </a:r>
            <a:r>
              <a:rPr lang="ru-RU" sz="2800" b="1" dirty="0" smtClean="0">
                <a:solidFill>
                  <a:schemeClr val="tx1"/>
                </a:solidFill>
              </a:rPr>
              <a:t>Вспомнить пословицы или поговорки, в которых встречаются числа 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     ……… с сошкой – ……. с ложкой.</a:t>
            </a:r>
          </a:p>
          <a:p>
            <a:r>
              <a:rPr lang="ru-RU" dirty="0" smtClean="0"/>
              <a:t>         ……… одного не ждут.</a:t>
            </a:r>
          </a:p>
          <a:p>
            <a:r>
              <a:rPr lang="ru-RU" dirty="0" smtClean="0"/>
              <a:t>         Не имей ……….рублей, а имей ……… рублей.</a:t>
            </a:r>
          </a:p>
          <a:p>
            <a:r>
              <a:rPr lang="ru-RU" dirty="0" smtClean="0"/>
              <a:t>          ………. вода на киселе.</a:t>
            </a:r>
          </a:p>
          <a:p>
            <a:r>
              <a:rPr lang="ru-RU" dirty="0" smtClean="0"/>
              <a:t>          ……….голов, ……….. умов.</a:t>
            </a:r>
          </a:p>
          <a:p>
            <a:r>
              <a:rPr lang="ru-RU" dirty="0" smtClean="0"/>
              <a:t>           ……… по лавкам.</a:t>
            </a:r>
          </a:p>
          <a:p>
            <a:r>
              <a:rPr lang="ru-RU" dirty="0" smtClean="0"/>
              <a:t>         ……….раз отмерь, ………. раз отрежь.</a:t>
            </a:r>
          </a:p>
          <a:p>
            <a:r>
              <a:rPr lang="ru-RU" dirty="0" smtClean="0"/>
              <a:t>          ………..воин тысячи водит.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Задание 12.</a:t>
            </a:r>
            <a:r>
              <a:rPr lang="ru-RU" sz="2800" dirty="0" smtClean="0">
                <a:solidFill>
                  <a:schemeClr val="tx1"/>
                </a:solidFill>
              </a:rPr>
              <a:t> </a:t>
            </a:r>
            <a:r>
              <a:rPr lang="ru-RU" sz="2800" b="1" dirty="0" smtClean="0">
                <a:solidFill>
                  <a:schemeClr val="tx1"/>
                </a:solidFill>
              </a:rPr>
              <a:t>Из слов составить пословицу. (Деформированное предложение).</a:t>
            </a:r>
            <a:endParaRPr lang="ru-RU" sz="2800" dirty="0" smtClean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Два   ум   а   хорошо  один   лучше.</a:t>
            </a:r>
          </a:p>
          <a:p>
            <a:r>
              <a:rPr lang="ru-RU" dirty="0" smtClean="0"/>
              <a:t>Что  без    соловей   Родины   человек   песни  что.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Задание 13</a:t>
            </a:r>
            <a:r>
              <a:rPr lang="ru-RU" sz="2800" dirty="0" smtClean="0">
                <a:solidFill>
                  <a:schemeClr val="tx1"/>
                </a:solidFill>
              </a:rPr>
              <a:t>. </a:t>
            </a:r>
            <a:r>
              <a:rPr lang="ru-RU" sz="2800" b="1" dirty="0" smtClean="0">
                <a:solidFill>
                  <a:schemeClr val="tx1"/>
                </a:solidFill>
              </a:rPr>
              <a:t>В ребусе зашифрована пословица. Расшифруй.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C:\Users\YURII-TOSH\Pictures\iкартика-7.jpg"/>
          <p:cNvPicPr>
            <a:picLocks noGrp="1"/>
          </p:cNvPicPr>
          <p:nvPr>
            <p:ph idx="1"/>
          </p:nvPr>
        </p:nvPicPr>
        <p:blipFill>
          <a:blip r:embed="rId2" cstate="print"/>
          <a:srcRect b="20021"/>
          <a:stretch>
            <a:fillRect/>
          </a:stretch>
        </p:blipFill>
        <p:spPr bwMode="auto">
          <a:xfrm>
            <a:off x="1331640" y="2060848"/>
            <a:ext cx="619268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URII-TOSH\Pictures\да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548680"/>
            <a:ext cx="8429684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 ребусе  зашифрована пословица. Расшифруй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4" name="Содержимое 3" descr="C:\Users\YURII-TOSH\Pictures\картинка-9.jpg"/>
          <p:cNvPicPr>
            <a:picLocks noGrp="1"/>
          </p:cNvPicPr>
          <p:nvPr>
            <p:ph idx="1"/>
          </p:nvPr>
        </p:nvPicPr>
        <p:blipFill>
          <a:blip r:embed="rId2" cstate="print"/>
          <a:srcRect b="16667"/>
          <a:stretch>
            <a:fillRect/>
          </a:stretch>
        </p:blipFill>
        <p:spPr bwMode="auto">
          <a:xfrm>
            <a:off x="1115616" y="1700808"/>
            <a:ext cx="66967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Задание 14. Напиши пословицы  и  поговорки  на заданные буквы.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6264"/>
            <a:ext cx="8229600" cy="3525024"/>
          </a:xfrm>
        </p:spPr>
        <p:txBody>
          <a:bodyPr/>
          <a:lstStyle/>
          <a:p>
            <a:pPr>
              <a:buNone/>
            </a:pPr>
            <a:r>
              <a:rPr lang="ru-RU" sz="6000" b="1" dirty="0" smtClean="0"/>
              <a:t>А-</a:t>
            </a:r>
          </a:p>
          <a:p>
            <a:pPr>
              <a:buNone/>
            </a:pPr>
            <a:r>
              <a:rPr lang="ru-RU" sz="6000" b="1" dirty="0" smtClean="0"/>
              <a:t>О-</a:t>
            </a:r>
          </a:p>
          <a:p>
            <a:pPr>
              <a:buNone/>
            </a:pPr>
            <a:r>
              <a:rPr lang="ru-RU" sz="6000" b="1" dirty="0" smtClean="0"/>
              <a:t> У-</a:t>
            </a:r>
            <a:endParaRPr lang="ru-RU" sz="6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Задание 15. Прочитай  пословицы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  </a:t>
            </a:r>
            <a:r>
              <a:rPr lang="ru-RU" b="1" dirty="0" err="1" smtClean="0"/>
              <a:t>Молб</a:t>
            </a:r>
            <a:r>
              <a:rPr lang="ru-RU" b="1" dirty="0" smtClean="0"/>
              <a:t> </a:t>
            </a:r>
            <a:r>
              <a:rPr lang="ru-RU" b="1" dirty="0" err="1" smtClean="0"/>
              <a:t>тынес</a:t>
            </a:r>
            <a:r>
              <a:rPr lang="ru-RU" b="1" dirty="0" smtClean="0"/>
              <a:t> не </a:t>
            </a:r>
            <a:r>
              <a:rPr lang="ru-RU" b="1" dirty="0" err="1" smtClean="0"/>
              <a:t>шишеропьб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b="1" dirty="0" smtClean="0"/>
              <a:t>  </a:t>
            </a:r>
            <a:r>
              <a:rPr lang="ru-RU" b="1" dirty="0" err="1" smtClean="0"/>
              <a:t>Комсав</a:t>
            </a:r>
            <a:r>
              <a:rPr lang="ru-RU" b="1" dirty="0" smtClean="0"/>
              <a:t> </a:t>
            </a:r>
            <a:r>
              <a:rPr lang="ru-RU" b="1" dirty="0" err="1" smtClean="0"/>
              <a:t>ен</a:t>
            </a:r>
            <a:r>
              <a:rPr lang="ru-RU" b="1" dirty="0" smtClean="0"/>
              <a:t> </a:t>
            </a:r>
            <a:r>
              <a:rPr lang="ru-RU" b="1" dirty="0" err="1" smtClean="0"/>
              <a:t>сузар</a:t>
            </a:r>
            <a:r>
              <a:rPr lang="ru-RU" b="1" dirty="0" smtClean="0"/>
              <a:t> </a:t>
            </a:r>
            <a:r>
              <a:rPr lang="ru-RU" b="1" dirty="0" err="1" smtClean="0"/>
              <a:t>листасорь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b="1" dirty="0" smtClean="0"/>
              <a:t>  </a:t>
            </a:r>
            <a:r>
              <a:rPr lang="ru-RU" b="1" dirty="0" err="1" smtClean="0"/>
              <a:t>Явось</a:t>
            </a:r>
            <a:r>
              <a:rPr lang="ru-RU" b="1" dirty="0" smtClean="0"/>
              <a:t> </a:t>
            </a:r>
            <a:r>
              <a:rPr lang="ru-RU" b="1" dirty="0" err="1" smtClean="0"/>
              <a:t>ашно</a:t>
            </a:r>
            <a:r>
              <a:rPr lang="ru-RU" b="1" dirty="0" smtClean="0"/>
              <a:t> не </a:t>
            </a:r>
            <a:r>
              <a:rPr lang="ru-RU" b="1" dirty="0" err="1" smtClean="0"/>
              <a:t>ятент</a:t>
            </a:r>
            <a:r>
              <a:rPr lang="ru-RU" b="1" dirty="0" smtClean="0"/>
              <a:t>. </a:t>
            </a:r>
            <a:endParaRPr lang="ru-RU" dirty="0" smtClean="0"/>
          </a:p>
          <a:p>
            <a:r>
              <a:rPr lang="ru-RU" b="1" dirty="0" smtClean="0"/>
              <a:t>  </a:t>
            </a:r>
            <a:r>
              <a:rPr lang="ru-RU" b="1" dirty="0" err="1" smtClean="0"/>
              <a:t>Сестольм</a:t>
            </a:r>
            <a:r>
              <a:rPr lang="ru-RU" b="1" dirty="0" smtClean="0"/>
              <a:t> </a:t>
            </a:r>
            <a:r>
              <a:rPr lang="ru-RU" b="1" dirty="0" err="1" smtClean="0"/>
              <a:t>огорад</a:t>
            </a:r>
            <a:r>
              <a:rPr lang="ru-RU" b="1" dirty="0" smtClean="0"/>
              <a:t> </a:t>
            </a:r>
            <a:r>
              <a:rPr lang="ru-RU" b="1" dirty="0" err="1" smtClean="0"/>
              <a:t>брере</a:t>
            </a:r>
            <a:r>
              <a:rPr lang="ru-RU" b="1" dirty="0" smtClean="0"/>
              <a:t>. </a:t>
            </a:r>
            <a:endParaRPr lang="ru-RU" dirty="0" smtClean="0"/>
          </a:p>
          <a:p>
            <a:r>
              <a:rPr lang="ru-RU" b="1" dirty="0" smtClean="0"/>
              <a:t>  </a:t>
            </a:r>
            <a:r>
              <a:rPr lang="ru-RU" b="1" dirty="0" err="1" smtClean="0"/>
              <a:t>Чеут</a:t>
            </a:r>
            <a:r>
              <a:rPr lang="ru-RU" b="1" dirty="0" smtClean="0"/>
              <a:t> </a:t>
            </a:r>
            <a:r>
              <a:rPr lang="ru-RU" b="1" dirty="0" err="1" smtClean="0"/>
              <a:t>шокак</a:t>
            </a:r>
            <a:r>
              <a:rPr lang="ru-RU" b="1" dirty="0" smtClean="0"/>
              <a:t>, </a:t>
            </a:r>
            <a:r>
              <a:rPr lang="ru-RU" b="1" dirty="0" err="1" smtClean="0"/>
              <a:t>ёьч</a:t>
            </a:r>
            <a:r>
              <a:rPr lang="ru-RU" b="1" dirty="0" smtClean="0"/>
              <a:t> </a:t>
            </a:r>
            <a:r>
              <a:rPr lang="ru-RU" b="1" dirty="0" err="1" smtClean="0"/>
              <a:t>омся</a:t>
            </a:r>
            <a:r>
              <a:rPr lang="ru-RU" b="1" dirty="0" smtClean="0"/>
              <a:t> </a:t>
            </a:r>
            <a:r>
              <a:rPr lang="ru-RU" b="1" dirty="0" err="1" smtClean="0"/>
              <a:t>алъес</a:t>
            </a:r>
            <a:r>
              <a:rPr lang="ru-RU" b="1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560" y="2208232"/>
            <a:ext cx="9144000" cy="2444904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>
                <a:latin typeface="+mj-lt"/>
              </a:rPr>
              <a:t>Задание 16.</a:t>
            </a:r>
            <a:r>
              <a:rPr lang="ru-RU" sz="2800" dirty="0" smtClean="0">
                <a:latin typeface="+mj-lt"/>
              </a:rPr>
              <a:t> </a:t>
            </a:r>
            <a:r>
              <a:rPr lang="ru-RU" sz="2800" b="1" dirty="0" smtClean="0">
                <a:latin typeface="+mj-lt"/>
              </a:rPr>
              <a:t>Подбери  пословицу  к прочитанному</a:t>
            </a:r>
          </a:p>
          <a:p>
            <a:pPr algn="just">
              <a:buNone/>
            </a:pPr>
            <a:r>
              <a:rPr lang="ru-RU" sz="2800" b="1" dirty="0" smtClean="0">
                <a:latin typeface="+mj-lt"/>
              </a:rPr>
              <a:t>произведению (рассказу, сказке, стихотворению).</a:t>
            </a:r>
          </a:p>
          <a:p>
            <a:pPr algn="just">
              <a:buNone/>
            </a:pPr>
            <a:r>
              <a:rPr lang="ru-RU" sz="2800" b="1" dirty="0" smtClean="0">
                <a:latin typeface="+mj-lt"/>
              </a:rPr>
              <a:t>Сделай  зарисовки</a:t>
            </a:r>
            <a:r>
              <a:rPr lang="ru-RU" sz="2800" dirty="0" smtClean="0">
                <a:latin typeface="+mj-lt"/>
              </a:rPr>
              <a:t>  </a:t>
            </a:r>
            <a:r>
              <a:rPr lang="ru-RU" sz="2800" b="1" dirty="0" smtClean="0">
                <a:latin typeface="+mj-lt"/>
              </a:rPr>
              <a:t>в классный  альбом  пословиц.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«Пословица-  мудрость  народов .»</a:t>
            </a:r>
            <a:endParaRPr lang="ru-RU" dirty="0"/>
          </a:p>
        </p:txBody>
      </p:sp>
      <p:pic>
        <p:nvPicPr>
          <p:cNvPr id="1026" name="Picture 2" descr="C:\Users\YURII-TOSH\Pictures\спасибо-4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Участники  проекта</a:t>
            </a:r>
            <a:r>
              <a:rPr lang="ru-RU" sz="3600" dirty="0"/>
              <a:t> 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                             </a:t>
            </a:r>
            <a:r>
              <a:rPr lang="ru-RU" sz="2700" i="1" dirty="0" smtClean="0"/>
              <a:t>учитель  </a:t>
            </a:r>
            <a:r>
              <a:rPr lang="ru-RU" sz="2700" i="1" dirty="0"/>
              <a:t>русского  </a:t>
            </a:r>
            <a:r>
              <a:rPr lang="ru-RU" sz="2700" i="1" dirty="0" smtClean="0"/>
              <a:t>языка  </a:t>
            </a:r>
            <a:r>
              <a:rPr lang="ru-RU" sz="2700" i="1" dirty="0" err="1" smtClean="0"/>
              <a:t>Гайдаржи</a:t>
            </a:r>
            <a:r>
              <a:rPr lang="ru-RU" sz="2700" i="1" dirty="0" smtClean="0"/>
              <a:t> Г.И.            </a:t>
            </a:r>
            <a:r>
              <a:rPr lang="ru-RU" sz="2700" i="1" dirty="0"/>
              <a:t/>
            </a:r>
            <a:br>
              <a:rPr lang="ru-RU" sz="2700" i="1" dirty="0"/>
            </a:br>
            <a:r>
              <a:rPr lang="ru-RU" sz="2700" i="1" dirty="0"/>
              <a:t>                    </a:t>
            </a:r>
            <a:r>
              <a:rPr lang="ru-RU" sz="2700" i="1" dirty="0" smtClean="0"/>
              <a:t>                                                  учащиеся  </a:t>
            </a:r>
            <a:r>
              <a:rPr lang="ru-RU" sz="2700" i="1" dirty="0"/>
              <a:t>6  </a:t>
            </a:r>
            <a:r>
              <a:rPr lang="ru-RU" sz="2700" i="1" dirty="0" smtClean="0"/>
              <a:t>«б»  </a:t>
            </a:r>
            <a:r>
              <a:rPr lang="ru-RU" sz="2700" i="1" dirty="0"/>
              <a:t>класса.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/>
              <a:t>Основными целями проекта являются: </a:t>
            </a:r>
            <a:endParaRPr lang="ru-RU" dirty="0"/>
          </a:p>
          <a:p>
            <a:pPr lvl="0" algn="just"/>
            <a:r>
              <a:rPr lang="ru-RU" b="1" dirty="0" smtClean="0"/>
              <a:t>-</a:t>
            </a:r>
            <a:r>
              <a:rPr lang="ru-RU" sz="2800" dirty="0" smtClean="0"/>
              <a:t>Воспитывать  </a:t>
            </a:r>
            <a:r>
              <a:rPr lang="ru-RU" sz="2800" dirty="0"/>
              <a:t>нравственную  личность ,достойного  человека ,умеющего  быть  счастливым ,нести  счастье  людям ,умеющих  отличить истинные  ценности  от  мнимых  через   приобщение  обучающихся  к русской национальной   культуре </a:t>
            </a:r>
            <a:r>
              <a:rPr lang="ru-RU" sz="2800" dirty="0" smtClean="0"/>
              <a:t>.</a:t>
            </a:r>
            <a:endParaRPr lang="ru-RU" sz="2800" dirty="0"/>
          </a:p>
          <a:p>
            <a:pPr lvl="0" algn="just"/>
            <a:r>
              <a:rPr lang="ru-RU" sz="2800" dirty="0"/>
              <a:t> -Создать  иллюстративный  альбом –«Пословицы  глазами  детей</a:t>
            </a:r>
            <a:r>
              <a:rPr lang="ru-RU" sz="2800" dirty="0" smtClean="0"/>
              <a:t>».</a:t>
            </a:r>
          </a:p>
          <a:p>
            <a:pPr lvl="0" algn="just"/>
            <a:r>
              <a:rPr lang="ru-RU" sz="2800" dirty="0" smtClean="0"/>
              <a:t>-Проведение  общешкольного  конкурса  «Знатоки  пословиц».</a:t>
            </a:r>
          </a:p>
          <a:p>
            <a:pPr lvl="0" algn="just"/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 проекта: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/>
          </a:p>
          <a:p>
            <a:pPr lvl="0" algn="just"/>
            <a:r>
              <a:rPr lang="ru-RU" dirty="0" smtClean="0"/>
              <a:t>Интегрирование </a:t>
            </a:r>
            <a:r>
              <a:rPr lang="ru-RU" dirty="0"/>
              <a:t>содержания духовно-нравственного воспитания в игровую и творческую деятельность  детей;</a:t>
            </a:r>
          </a:p>
          <a:p>
            <a:pPr lvl="0" algn="just"/>
            <a:r>
              <a:rPr lang="ru-RU" dirty="0" smtClean="0"/>
              <a:t>-</a:t>
            </a:r>
            <a:r>
              <a:rPr lang="ru-RU" dirty="0"/>
              <a:t>Активизировать познавательную  деятельность  и создать  мотивационную  среду. </a:t>
            </a:r>
          </a:p>
          <a:p>
            <a:pPr lvl="0" algn="just"/>
            <a:r>
              <a:rPr lang="ru-RU" dirty="0"/>
              <a:t>-Формировать  навыки  самообразования. </a:t>
            </a:r>
          </a:p>
          <a:p>
            <a:pPr lvl="0" algn="just"/>
            <a:r>
              <a:rPr lang="ru-RU" dirty="0"/>
              <a:t>-Развивать творческие способности учеников; </a:t>
            </a:r>
          </a:p>
          <a:p>
            <a:pPr lvl="0" algn="just"/>
            <a:r>
              <a:rPr lang="ru-RU" dirty="0"/>
              <a:t>-Учить  применять  пословицы  в речи, в  жизни.</a:t>
            </a:r>
          </a:p>
          <a:p>
            <a:pPr lvl="0" algn="just"/>
            <a:r>
              <a:rPr lang="ru-RU" dirty="0"/>
              <a:t>-Пополнить активный словарный запас учащихся пословицами.</a:t>
            </a:r>
          </a:p>
          <a:p>
            <a:pPr lvl="0" algn="just"/>
            <a:r>
              <a:rPr lang="ru-RU" dirty="0"/>
              <a:t>-Воспитывать  интерес  и любовь  к русской национальной культуре, народному творчеству, обычаям, традициям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-Учить детей видеть прекрасное вокруг себя, в окружающей действительности.</a:t>
            </a:r>
          </a:p>
          <a:p>
            <a:pPr lvl="0" algn="just"/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>Тип  проекта</a:t>
            </a:r>
            <a:r>
              <a:rPr lang="ru-RU" sz="2400" dirty="0" smtClean="0"/>
              <a:t>  -</a:t>
            </a:r>
            <a:r>
              <a:rPr lang="ru-RU" sz="2400" dirty="0" err="1" smtClean="0"/>
              <a:t>практико</a:t>
            </a:r>
            <a:r>
              <a:rPr lang="ru-RU" sz="2400" dirty="0" smtClean="0"/>
              <a:t>- ориентированный.</a:t>
            </a:r>
            <a:br>
              <a:rPr lang="ru-RU" sz="2400" dirty="0" smtClean="0"/>
            </a:br>
            <a:r>
              <a:rPr lang="ru-RU" sz="2400" b="1" dirty="0" smtClean="0"/>
              <a:t>По  комплексности</a:t>
            </a:r>
            <a:r>
              <a:rPr lang="ru-RU" sz="2400" dirty="0" smtClean="0"/>
              <a:t>- </a:t>
            </a:r>
            <a:r>
              <a:rPr lang="ru-RU" sz="2400" dirty="0" err="1" smtClean="0"/>
              <a:t>монопроект</a:t>
            </a:r>
            <a:r>
              <a:rPr lang="ru-RU" sz="2400" dirty="0" smtClean="0"/>
              <a:t> , классный.</a:t>
            </a:r>
            <a:br>
              <a:rPr lang="ru-RU" sz="2400" dirty="0" smtClean="0"/>
            </a:br>
            <a:r>
              <a:rPr lang="ru-RU" sz="2400" b="1" dirty="0" smtClean="0"/>
              <a:t>По  продолжительности</a:t>
            </a:r>
            <a:r>
              <a:rPr lang="ru-RU" sz="2400" dirty="0" smtClean="0"/>
              <a:t>-  долгосрочный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/>
              <a:t>     Методы </a:t>
            </a:r>
            <a:r>
              <a:rPr lang="ru-RU" b="1" dirty="0"/>
              <a:t>реализации проекта.</a:t>
            </a:r>
            <a:endParaRPr lang="ru-RU" dirty="0"/>
          </a:p>
          <a:p>
            <a:pPr lvl="0"/>
            <a:r>
              <a:rPr lang="ru-RU" sz="3100" b="1" i="1" dirty="0"/>
              <a:t>Наглядно-действенный метод:</a:t>
            </a:r>
          </a:p>
          <a:p>
            <a:pPr>
              <a:buNone/>
            </a:pPr>
            <a:r>
              <a:rPr lang="ru-RU" sz="3100" i="1" dirty="0" smtClean="0"/>
              <a:t>      - </a:t>
            </a:r>
            <a:r>
              <a:rPr lang="ru-RU" sz="3100" i="1" dirty="0"/>
              <a:t>рассматривание  книжных иллюстраций, репродукций;</a:t>
            </a:r>
          </a:p>
          <a:p>
            <a:pPr>
              <a:buNone/>
            </a:pPr>
            <a:r>
              <a:rPr lang="ru-RU" sz="3100" i="1" dirty="0" smtClean="0"/>
              <a:t>     - </a:t>
            </a:r>
            <a:r>
              <a:rPr lang="ru-RU" sz="3100" i="1" dirty="0"/>
              <a:t>проведение дидактических  игр;</a:t>
            </a:r>
          </a:p>
          <a:p>
            <a:pPr>
              <a:buNone/>
            </a:pPr>
            <a:r>
              <a:rPr lang="ru-RU" sz="3100" i="1" dirty="0" smtClean="0"/>
              <a:t>      - </a:t>
            </a:r>
            <a:r>
              <a:rPr lang="ru-RU" sz="3100" i="1" dirty="0"/>
              <a:t>чтение художественной литературы;</a:t>
            </a:r>
          </a:p>
          <a:p>
            <a:pPr lvl="0"/>
            <a:r>
              <a:rPr lang="ru-RU" sz="3100" b="1" i="1" dirty="0"/>
              <a:t>Словесно-образный метод: </a:t>
            </a:r>
            <a:r>
              <a:rPr lang="ru-RU" sz="3100" i="1" dirty="0"/>
              <a:t/>
            </a:r>
            <a:br>
              <a:rPr lang="ru-RU" sz="3100" i="1" dirty="0"/>
            </a:br>
            <a:r>
              <a:rPr lang="ru-RU" sz="3100" i="1" dirty="0"/>
              <a:t>- чтение рассказов , сказок и стихотворений детьми</a:t>
            </a:r>
            <a:br>
              <a:rPr lang="ru-RU" sz="3100" i="1" dirty="0"/>
            </a:br>
            <a:r>
              <a:rPr lang="ru-RU" sz="3100" i="1" dirty="0"/>
              <a:t>- разбор  житейских ситуаций;</a:t>
            </a:r>
            <a:br>
              <a:rPr lang="ru-RU" sz="3100" i="1" dirty="0"/>
            </a:br>
            <a:r>
              <a:rPr lang="ru-RU" sz="3100" i="1" dirty="0"/>
              <a:t>-  проведение  викторин, конкурсов.</a:t>
            </a:r>
          </a:p>
          <a:p>
            <a:pPr lvl="0"/>
            <a:r>
              <a:rPr lang="ru-RU" sz="3100" i="1" dirty="0"/>
              <a:t>.</a:t>
            </a:r>
            <a:r>
              <a:rPr lang="ru-RU" sz="3100" b="1" i="1" dirty="0"/>
              <a:t>Практический метод :</a:t>
            </a:r>
          </a:p>
          <a:p>
            <a:pPr>
              <a:buNone/>
            </a:pPr>
            <a:r>
              <a:rPr lang="ru-RU" sz="3100" i="1" dirty="0" smtClean="0"/>
              <a:t>    - </a:t>
            </a:r>
            <a:r>
              <a:rPr lang="ru-RU" sz="3100" i="1" dirty="0"/>
              <a:t>организация продуктивной деятельности: рисование,  составление  кроссвордов 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Ожидаемый  результат  проекта: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/>
              <a:t>	</a:t>
            </a:r>
          </a:p>
          <a:p>
            <a:pPr algn="just"/>
            <a:r>
              <a:rPr lang="ru-RU" dirty="0" smtClean="0"/>
              <a:t>обеспечение </a:t>
            </a:r>
            <a:r>
              <a:rPr lang="ru-RU" dirty="0"/>
              <a:t>эмоционального благополучия  школьника  </a:t>
            </a:r>
            <a:r>
              <a:rPr lang="ru-RU" dirty="0" smtClean="0"/>
              <a:t>, создание </a:t>
            </a:r>
            <a:r>
              <a:rPr lang="ru-RU" dirty="0"/>
              <a:t>внутренних предпосылок для дальнейшего  личностного развития;</a:t>
            </a:r>
          </a:p>
          <a:p>
            <a:pPr algn="just"/>
            <a:r>
              <a:rPr lang="ru-RU" dirty="0"/>
              <a:t> </a:t>
            </a:r>
            <a:r>
              <a:rPr lang="ru-RU" dirty="0" smtClean="0"/>
              <a:t>пробуждение </a:t>
            </a:r>
            <a:r>
              <a:rPr lang="ru-RU" dirty="0"/>
              <a:t>интереса к истории и культуре своего  народа.;</a:t>
            </a:r>
          </a:p>
          <a:p>
            <a:pPr algn="just"/>
            <a:r>
              <a:rPr lang="ru-RU" dirty="0" smtClean="0"/>
              <a:t>формирование </a:t>
            </a:r>
            <a:r>
              <a:rPr lang="ru-RU" dirty="0"/>
              <a:t>чувств национального достоинства;</a:t>
            </a:r>
          </a:p>
          <a:p>
            <a:pPr algn="just"/>
            <a:r>
              <a:rPr lang="ru-RU" dirty="0" smtClean="0"/>
              <a:t>развитие </a:t>
            </a:r>
            <a:r>
              <a:rPr lang="ru-RU" dirty="0"/>
              <a:t>социальных компетенций ребёнка в коллективе и в общении друг с другом;</a:t>
            </a:r>
          </a:p>
          <a:p>
            <a:pPr algn="just"/>
            <a:r>
              <a:rPr lang="ru-RU" dirty="0" smtClean="0"/>
              <a:t>создание  </a:t>
            </a:r>
            <a:r>
              <a:rPr lang="ru-RU" dirty="0"/>
              <a:t>иллюстративного  </a:t>
            </a:r>
            <a:r>
              <a:rPr lang="ru-RU" dirty="0" smtClean="0"/>
              <a:t>альбома- «Пословицы  глазами  детей» 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 проекта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4400" b="1" dirty="0" smtClean="0"/>
              <a:t>       </a:t>
            </a:r>
            <a:r>
              <a:rPr lang="ru-RU" sz="5100" b="1" dirty="0" smtClean="0"/>
              <a:t>1 </a:t>
            </a:r>
            <a:r>
              <a:rPr lang="ru-RU" sz="5100" b="1" dirty="0"/>
              <a:t>этап -погружение в проект</a:t>
            </a:r>
            <a:r>
              <a:rPr lang="ru-RU" sz="4400" b="1" dirty="0"/>
              <a:t>.  </a:t>
            </a:r>
            <a:r>
              <a:rPr lang="ru-RU" sz="4400" b="1" dirty="0" smtClean="0"/>
              <a:t>(</a:t>
            </a:r>
            <a:r>
              <a:rPr lang="ru-RU" sz="3600" b="1" dirty="0" smtClean="0"/>
              <a:t>октябрь)</a:t>
            </a:r>
            <a:endParaRPr lang="ru-RU" dirty="0"/>
          </a:p>
          <a:p>
            <a:pPr algn="just"/>
            <a:r>
              <a:rPr lang="ru-RU" b="1" i="1" dirty="0"/>
              <a:t>Основополагающий вопрос и проблемный вопрос учебной темы</a:t>
            </a:r>
            <a:r>
              <a:rPr lang="ru-RU" i="1" dirty="0"/>
              <a:t>: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Зачем нам  нужны пословицы?</a:t>
            </a:r>
          </a:p>
          <a:p>
            <a:pPr algn="just"/>
            <a:r>
              <a:rPr lang="ru-RU" b="1" i="1" dirty="0"/>
              <a:t>Дидактические цели проекта:</a:t>
            </a:r>
            <a:endParaRPr lang="ru-RU" b="1" dirty="0"/>
          </a:p>
          <a:p>
            <a:pPr algn="just">
              <a:buNone/>
            </a:pPr>
            <a:r>
              <a:rPr lang="ru-RU" dirty="0" smtClean="0"/>
              <a:t>     -Формирование  </a:t>
            </a:r>
            <a:r>
              <a:rPr lang="ru-RU" dirty="0"/>
              <a:t>понимания учеником прямого и переносного смысла, заключенного в пословице, умение соотносить содержание пословицы с конкретной стороной жизни и наоборот, овладение некоторым запасом пословиц, выработка умения обоснованного употребления пословиц и поговорок в речи.</a:t>
            </a:r>
          </a:p>
          <a:p>
            <a:pPr algn="just">
              <a:buNone/>
            </a:pPr>
            <a:r>
              <a:rPr lang="ru-RU" dirty="0" smtClean="0"/>
              <a:t>       -Научить </a:t>
            </a:r>
            <a:r>
              <a:rPr lang="ru-RU" dirty="0"/>
              <a:t>кратко излагать свои мысли устно .</a:t>
            </a:r>
          </a:p>
          <a:p>
            <a:pPr algn="just"/>
            <a:r>
              <a:rPr lang="ru-RU" b="1" i="1" dirty="0"/>
              <a:t>Методические задачи:</a:t>
            </a:r>
            <a:r>
              <a:rPr lang="ru-RU" b="1" dirty="0"/>
              <a:t> </a:t>
            </a:r>
            <a:endParaRPr lang="ru-RU" b="1" dirty="0" smtClean="0"/>
          </a:p>
          <a:p>
            <a:pPr algn="just">
              <a:buNone/>
            </a:pPr>
            <a:r>
              <a:rPr lang="ru-RU" dirty="0" smtClean="0"/>
              <a:t>      -Выяснить </a:t>
            </a:r>
            <a:r>
              <a:rPr lang="ru-RU" dirty="0"/>
              <a:t>что такое пословицы? Чем пословица отличается от поговорки? </a:t>
            </a:r>
          </a:p>
          <a:p>
            <a:pPr algn="just">
              <a:buNone/>
            </a:pPr>
            <a:r>
              <a:rPr lang="ru-RU" dirty="0" smtClean="0"/>
              <a:t>       -Кто </a:t>
            </a:r>
            <a:r>
              <a:rPr lang="ru-RU" dirty="0"/>
              <a:t>их сочиняет? Какие бывают пословицы? Чему они учат?</a:t>
            </a:r>
          </a:p>
          <a:p>
            <a:pPr algn="just">
              <a:buNone/>
            </a:pPr>
            <a:r>
              <a:rPr lang="ru-RU" dirty="0" smtClean="0"/>
              <a:t>     -</a:t>
            </a:r>
            <a:r>
              <a:rPr lang="ru-RU" i="1" dirty="0" smtClean="0"/>
              <a:t>  </a:t>
            </a:r>
            <a:r>
              <a:rPr lang="ru-RU" dirty="0"/>
              <a:t>Рассказ  учителя ,что  такое  пословица , поговорка.	</a:t>
            </a:r>
          </a:p>
          <a:p>
            <a:pPr algn="just">
              <a:buNone/>
            </a:pPr>
            <a:r>
              <a:rPr lang="ru-RU" dirty="0" smtClean="0"/>
              <a:t>      -Выдвижение </a:t>
            </a:r>
            <a:r>
              <a:rPr lang="ru-RU" dirty="0"/>
              <a:t>гипотез : </a:t>
            </a:r>
          </a:p>
          <a:p>
            <a:pPr algn="just">
              <a:buNone/>
            </a:pPr>
            <a:r>
              <a:rPr lang="ru-RU" dirty="0" smtClean="0"/>
              <a:t>      -Мы </a:t>
            </a:r>
            <a:r>
              <a:rPr lang="ru-RU" dirty="0"/>
              <a:t>полагаем , что у пословиц есть ответ на все случаи жизни.</a:t>
            </a:r>
          </a:p>
          <a:p>
            <a:pPr algn="just"/>
            <a:r>
              <a:rPr lang="ru-RU" dirty="0" smtClean="0"/>
              <a:t> Название детского творческого проекта</a:t>
            </a:r>
            <a:r>
              <a:rPr lang="ru-RU" dirty="0"/>
              <a:t>:  </a:t>
            </a:r>
            <a:r>
              <a:rPr lang="ru-RU" b="1" dirty="0"/>
              <a:t>«</a:t>
            </a:r>
            <a:r>
              <a:rPr lang="ru-RU" b="1" dirty="0" smtClean="0"/>
              <a:t>Пословицы глазами  детей.»</a:t>
            </a:r>
            <a:endParaRPr lang="ru-RU" dirty="0"/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350</TotalTime>
  <Words>1234</Words>
  <Application>Microsoft Office PowerPoint</Application>
  <PresentationFormat>Экран (4:3)</PresentationFormat>
  <Paragraphs>269</Paragraphs>
  <Slides>44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МКОУ  РАООП  Старогородковская  специальная (  коррекционная )  школа- интернат  им. Заслуженного  учителя Р.Ф.Фурагиной А.В.</vt:lpstr>
      <vt:lpstr>Актуальность  проблемы.</vt:lpstr>
      <vt:lpstr>«Формирование  личности  должно  идти  через  овладение  родным языком, тысячелетиями  накапливающим  сокровища  человеческой мысли и опыта»                      . </vt:lpstr>
      <vt:lpstr>Слайд 4</vt:lpstr>
      <vt:lpstr>Участники  проекта :                                учитель  русского  языка  Гайдаржи Г.И.                                                                                   учащиеся  6  «б»  класса.</vt:lpstr>
      <vt:lpstr>Задачи  проекта:</vt:lpstr>
      <vt:lpstr>Тип  проекта  -практико- ориентированный. По  комплексности- монопроект , классный. По  продолжительности-  долгосрочный </vt:lpstr>
      <vt:lpstr>Ожидаемый  результат  проекта:</vt:lpstr>
      <vt:lpstr>План  проекта.</vt:lpstr>
      <vt:lpstr>2  этап-  организация деятельности ( ноябрь)</vt:lpstr>
      <vt:lpstr>3 этап-осуществление  деятельности.                октябрь -  март 2019 г.</vt:lpstr>
      <vt:lpstr>3  этап- осуществление  деятельности. ( октябрь - март 2019г.)</vt:lpstr>
      <vt:lpstr>3  этап- осуществление  деятельности.</vt:lpstr>
      <vt:lpstr>4  этап-презентация( март  2019г.)</vt:lpstr>
      <vt:lpstr>НАШ КЛАСС</vt:lpstr>
      <vt:lpstr>Учимся  жить на пословицах.</vt:lpstr>
      <vt:lpstr>ХОД РАБОТЫ</vt:lpstr>
      <vt:lpstr>Задание 1.  Распределить  пословицы  по  группам                           Родина, труд , ученье, дружба. </vt:lpstr>
      <vt:lpstr>Слайд 19</vt:lpstr>
      <vt:lpstr>Слайд 20</vt:lpstr>
      <vt:lpstr>Задание 2. Конкурс. «Составь  пословицу».</vt:lpstr>
      <vt:lpstr>Задание 3. Вставь  частицу « НЕ»  в  пословицы, если надо.</vt:lpstr>
      <vt:lpstr>Задание 4. Выбери правильный  ответ.</vt:lpstr>
      <vt:lpstr>Задание 5.   Продолжи  пословицу.</vt:lpstr>
      <vt:lpstr>Задание 6. Назови  правильно  пословицу.  </vt:lpstr>
      <vt:lpstr>Задание 7. Найди  вторую  половинку.                                </vt:lpstr>
      <vt:lpstr> Задание 8.  Подбери  пословицу -1. </vt:lpstr>
      <vt:lpstr>Подбери  пословицу - 2.</vt:lpstr>
      <vt:lpstr>Подбери  пословицу -3.</vt:lpstr>
      <vt:lpstr>Подбери  пословицу - 4.</vt:lpstr>
      <vt:lpstr>Подбери  пословицу - 5.</vt:lpstr>
      <vt:lpstr>Задание 9. Узнай  пословицу - 1.</vt:lpstr>
      <vt:lpstr>Узнай  пословицу - 2.</vt:lpstr>
      <vt:lpstr>Узнай  пословицу - 3.</vt:lpstr>
      <vt:lpstr>Узнай  пословицу - 4.</vt:lpstr>
      <vt:lpstr>Задание 10. Назови пословицы и поговорки ,  которые  написаны в стихотворении.</vt:lpstr>
      <vt:lpstr>Задание 11. Вспомнить пословицы или поговорки, в которых встречаются числа .</vt:lpstr>
      <vt:lpstr>Задание 12. Из слов составить пословицу. (Деформированное предложение).</vt:lpstr>
      <vt:lpstr>Задание 13. В ребусе зашифрована пословица. Расшифруй.</vt:lpstr>
      <vt:lpstr>В ребусе  зашифрована пословица. Расшифруй.</vt:lpstr>
      <vt:lpstr> Задание 14. Напиши пословицы  и  поговорки  на заданные буквы.</vt:lpstr>
      <vt:lpstr>Задание 15. Прочитай  пословицы.</vt:lpstr>
      <vt:lpstr>Слайд 43</vt:lpstr>
      <vt:lpstr>«Пословица-  мудрость  народов .»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 нравственных  ценностей  у  обучающихся  через  изучение  пословиц  и  поговорок».</dc:title>
  <dc:creator>YURII-TOSH</dc:creator>
  <cp:lastModifiedBy>YURII-TOSH</cp:lastModifiedBy>
  <cp:revision>50</cp:revision>
  <dcterms:created xsi:type="dcterms:W3CDTF">2017-11-23T10:47:23Z</dcterms:created>
  <dcterms:modified xsi:type="dcterms:W3CDTF">2018-03-25T15:32:30Z</dcterms:modified>
</cp:coreProperties>
</file>