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sldIdLst>
    <p:sldId id="256" r:id="rId2"/>
    <p:sldId id="258" r:id="rId3"/>
    <p:sldId id="259" r:id="rId4"/>
    <p:sldId id="261" r:id="rId5"/>
    <p:sldId id="262" r:id="rId6"/>
    <p:sldId id="263" r:id="rId7"/>
    <p:sldId id="265" r:id="rId8"/>
    <p:sldId id="290" r:id="rId9"/>
    <p:sldId id="291" r:id="rId10"/>
    <p:sldId id="283" r:id="rId11"/>
    <p:sldId id="284" r:id="rId12"/>
    <p:sldId id="285" r:id="rId13"/>
    <p:sldId id="286" r:id="rId14"/>
    <p:sldId id="287" r:id="rId15"/>
    <p:sldId id="266" r:id="rId16"/>
    <p:sldId id="267" r:id="rId17"/>
    <p:sldId id="270" r:id="rId18"/>
    <p:sldId id="268" r:id="rId19"/>
    <p:sldId id="271" r:id="rId20"/>
    <p:sldId id="273" r:id="rId21"/>
    <p:sldId id="274" r:id="rId22"/>
    <p:sldId id="275" r:id="rId23"/>
    <p:sldId id="277" r:id="rId24"/>
    <p:sldId id="276" r:id="rId25"/>
    <p:sldId id="278" r:id="rId26"/>
    <p:sldId id="279" r:id="rId27"/>
    <p:sldId id="280" r:id="rId28"/>
    <p:sldId id="281" r:id="rId29"/>
    <p:sldId id="282" r:id="rId30"/>
    <p:sldId id="288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CC00CC"/>
    <a:srgbClr val="9933FF"/>
    <a:srgbClr val="33CC33"/>
    <a:srgbClr val="FF33CC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5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E552C-31B9-452C-AC2A-719EB958F12E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4069C-EC88-4A12-89CC-A192EBFC59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395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E552C-31B9-452C-AC2A-719EB958F12E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4069C-EC88-4A12-89CC-A192EBFC59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259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E552C-31B9-452C-AC2A-719EB958F12E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4069C-EC88-4A12-89CC-A192EBFC59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15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E552C-31B9-452C-AC2A-719EB958F12E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4069C-EC88-4A12-89CC-A192EBFC59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972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E552C-31B9-452C-AC2A-719EB958F12E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4069C-EC88-4A12-89CC-A192EBFC59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852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E552C-31B9-452C-AC2A-719EB958F12E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4069C-EC88-4A12-89CC-A192EBFC59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700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E552C-31B9-452C-AC2A-719EB958F12E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4069C-EC88-4A12-89CC-A192EBFC59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052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E552C-31B9-452C-AC2A-719EB958F12E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4069C-EC88-4A12-89CC-A192EBFC59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345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E552C-31B9-452C-AC2A-719EB958F12E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4069C-EC88-4A12-89CC-A192EBFC59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926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E552C-31B9-452C-AC2A-719EB958F12E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4069C-EC88-4A12-89CC-A192EBFC59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853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E552C-31B9-452C-AC2A-719EB958F12E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4069C-EC88-4A12-89CC-A192EBFC59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751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E552C-31B9-452C-AC2A-719EB958F12E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4069C-EC88-4A12-89CC-A192EBFC59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597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6346" y="1354385"/>
            <a:ext cx="5940660" cy="1836204"/>
          </a:xfrm>
        </p:spPr>
        <p:txBody>
          <a:bodyPr>
            <a:prstTxWarp prst="textArchUp">
              <a:avLst/>
            </a:prstTxWarp>
            <a:normAutofit/>
            <a:scene3d>
              <a:camera prst="orthographicFront">
                <a:rot lat="0" lon="0" rev="0"/>
              </a:camera>
              <a:lightRig rig="threePt" dir="t"/>
            </a:scene3d>
            <a:sp3d>
              <a:bevelT w="0"/>
            </a:sp3d>
          </a:bodyPr>
          <a:lstStyle/>
          <a:p>
            <a:pPr algn="ctr"/>
            <a:r>
              <a:rPr lang="ru-RU" sz="5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nstantia" pitchFamily="18" charset="0"/>
              </a:rPr>
              <a:t>М</a:t>
            </a:r>
            <a:r>
              <a:rPr lang="ru-RU" sz="5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latin typeface="Constantia" pitchFamily="18" charset="0"/>
              </a:rPr>
              <a:t>А</a:t>
            </a:r>
            <a:r>
              <a:rPr lang="ru-RU" sz="5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Constantia" pitchFamily="18" charset="0"/>
              </a:rPr>
              <a:t>Т</a:t>
            </a:r>
            <a:r>
              <a:rPr lang="ru-RU" sz="5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C00CC"/>
                </a:solidFill>
                <a:latin typeface="Constantia" pitchFamily="18" charset="0"/>
              </a:rPr>
              <a:t>Е</a:t>
            </a:r>
            <a:r>
              <a:rPr lang="ru-RU" sz="5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onstantia" pitchFamily="18" charset="0"/>
              </a:rPr>
              <a:t>М</a:t>
            </a:r>
            <a:r>
              <a:rPr lang="ru-RU" sz="5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99FF"/>
                </a:solidFill>
                <a:latin typeface="Constantia" pitchFamily="18" charset="0"/>
              </a:rPr>
              <a:t>А</a:t>
            </a:r>
            <a:r>
              <a:rPr lang="ru-RU" sz="5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nstantia" pitchFamily="18" charset="0"/>
              </a:rPr>
              <a:t>Т</a:t>
            </a:r>
            <a:r>
              <a:rPr lang="ru-RU" sz="5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Constantia" pitchFamily="18" charset="0"/>
              </a:rPr>
              <a:t>И</a:t>
            </a:r>
            <a:r>
              <a:rPr lang="ru-RU" sz="5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CC33"/>
                </a:solidFill>
                <a:latin typeface="Constantia" pitchFamily="18" charset="0"/>
              </a:rPr>
              <a:t>Ч</a:t>
            </a:r>
            <a:r>
              <a:rPr lang="ru-RU" sz="5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Constantia" pitchFamily="18" charset="0"/>
              </a:rPr>
              <a:t>Е</a:t>
            </a:r>
            <a:r>
              <a:rPr lang="ru-RU" sz="5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933FF"/>
                </a:solidFill>
                <a:latin typeface="Constantia" pitchFamily="18" charset="0"/>
              </a:rPr>
              <a:t>С</a:t>
            </a:r>
            <a:r>
              <a:rPr lang="ru-RU" sz="5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latin typeface="Constantia" pitchFamily="18" charset="0"/>
              </a:rPr>
              <a:t>К</a:t>
            </a:r>
            <a:r>
              <a:rPr lang="ru-RU" sz="5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nstantia" pitchFamily="18" charset="0"/>
              </a:rPr>
              <a:t>И</a:t>
            </a:r>
            <a:r>
              <a:rPr lang="ru-RU" sz="5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  <a:t>Й</a:t>
            </a:r>
            <a:r>
              <a:rPr lang="ru-RU" sz="3600" spc="450" dirty="0">
                <a:ln w="63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/>
            </a:r>
            <a:br>
              <a:rPr lang="ru-RU" sz="3600" spc="450" dirty="0">
                <a:ln w="63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</a:br>
            <a:endParaRPr lang="ru-RU" b="1" spc="450" dirty="0">
              <a:ln>
                <a:solidFill>
                  <a:schemeClr val="tx1"/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5259" y="2745881"/>
            <a:ext cx="4629150" cy="532081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для </a:t>
            </a:r>
            <a:r>
              <a:rPr lang="ru-RU" sz="3600" b="1" i="1" dirty="0">
                <a:latin typeface="Cambria" panose="02040503050406030204" pitchFamily="18" charset="0"/>
                <a:ea typeface="Cambria" panose="02040503050406030204" pitchFamily="18" charset="0"/>
                <a:cs typeface="Arimo" pitchFamily="34" charset="0"/>
              </a:rPr>
              <a:t>7-9</a:t>
            </a:r>
            <a:r>
              <a:rPr lang="ru-RU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классов</a:t>
            </a:r>
          </a:p>
        </p:txBody>
      </p:sp>
      <p:pic>
        <p:nvPicPr>
          <p:cNvPr id="13318" name="Picture 6" descr="Картинки по запросу математический кв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231965"/>
            <a:ext cx="3405736" cy="1304124"/>
          </a:xfrm>
          <a:prstGeom prst="rect">
            <a:avLst/>
          </a:prstGeom>
          <a:noFill/>
        </p:spPr>
      </p:pic>
      <p:pic>
        <p:nvPicPr>
          <p:cNvPr id="13328" name="Picture 16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6166" y="3487755"/>
            <a:ext cx="4371669" cy="32287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036496" cy="857250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Конкурс болельщиков</a:t>
            </a:r>
            <a:br>
              <a:rPr lang="ru-RU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«Веселые задачи»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057400"/>
            <a:ext cx="8568952" cy="453995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Как-то раз в лесу густом ёж построил себе дом.</a:t>
            </a:r>
          </a:p>
          <a:p>
            <a:pPr marL="27000">
              <a:buNone/>
            </a:pPr>
            <a:r>
              <a:rPr lang="ru-RU" sz="2400" dirty="0" smtClean="0"/>
              <a:t>Пригласил лесных зверей, сосчитайте их скорей:</a:t>
            </a:r>
          </a:p>
          <a:p>
            <a:pPr marL="27000">
              <a:buNone/>
            </a:pPr>
            <a:r>
              <a:rPr lang="ru-RU" sz="2400" dirty="0" smtClean="0"/>
              <a:t>2 зайчонка, 2 лисёнка, 3 весёлых медвежонка, </a:t>
            </a:r>
          </a:p>
          <a:p>
            <a:pPr marL="27000">
              <a:buNone/>
            </a:pPr>
            <a:r>
              <a:rPr lang="ru-RU" sz="2400" dirty="0" smtClean="0"/>
              <a:t>2 бельчонка, 2 бобра. Называть ответ пора.</a:t>
            </a:r>
          </a:p>
          <a:p>
            <a:pPr marL="27000">
              <a:buNone/>
            </a:pPr>
            <a:endParaRPr lang="ru-RU" sz="2400" dirty="0" smtClean="0"/>
          </a:p>
          <a:p>
            <a:pPr marL="27000">
              <a:buNone/>
            </a:pPr>
            <a:r>
              <a:rPr lang="ru-RU" sz="2400" dirty="0" smtClean="0"/>
              <a:t>В летний полдень под сосной ёж нашел сюрприз лесной:</a:t>
            </a:r>
          </a:p>
          <a:p>
            <a:pPr marL="27000">
              <a:buNone/>
            </a:pPr>
            <a:r>
              <a:rPr lang="ru-RU" sz="2400" dirty="0" smtClean="0"/>
              <a:t>2 лисички, 5 опят под сосной в лесу стоят.</a:t>
            </a:r>
          </a:p>
          <a:p>
            <a:pPr marL="27000">
              <a:buNone/>
            </a:pPr>
            <a:r>
              <a:rPr lang="ru-RU" sz="2400" dirty="0" smtClean="0"/>
              <a:t>Ну а дальше у опушки – сыроежки – все подружки</a:t>
            </a:r>
          </a:p>
          <a:p>
            <a:pPr marL="27000">
              <a:buNone/>
            </a:pPr>
            <a:r>
              <a:rPr lang="ru-RU" sz="2400" dirty="0" smtClean="0"/>
              <a:t>По 3 в 3  ряда  стоят. На ежа они глядят.</a:t>
            </a:r>
          </a:p>
          <a:p>
            <a:pPr marL="27000">
              <a:buNone/>
            </a:pPr>
            <a:r>
              <a:rPr lang="ru-RU" sz="2400" dirty="0" smtClean="0"/>
              <a:t>Кто ответ нам дать готов,  сколько ёж набрал грибов?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16832"/>
            <a:ext cx="9144000" cy="4104456"/>
          </a:xfrm>
        </p:spPr>
        <p:txBody>
          <a:bodyPr>
            <a:noAutofit/>
          </a:bodyPr>
          <a:lstStyle/>
          <a:p>
            <a:pPr marL="0">
              <a:buNone/>
            </a:pPr>
            <a:r>
              <a:rPr lang="ru-RU" sz="2400" dirty="0" smtClean="0"/>
              <a:t>Кормушку повесили дети для птиц.</a:t>
            </a:r>
          </a:p>
          <a:p>
            <a:pPr marL="0">
              <a:buNone/>
            </a:pPr>
            <a:r>
              <a:rPr lang="ru-RU" sz="2400" dirty="0" smtClean="0"/>
              <a:t>Туда прилетели 10 синиц, </a:t>
            </a:r>
          </a:p>
          <a:p>
            <a:pPr marL="0">
              <a:buNone/>
            </a:pPr>
            <a:r>
              <a:rPr lang="ru-RU" sz="2400" dirty="0" smtClean="0"/>
              <a:t>4 вороны, 6 снегирей, сорока-воровка и воробей.</a:t>
            </a:r>
          </a:p>
          <a:p>
            <a:pPr marL="0">
              <a:buNone/>
            </a:pPr>
            <a:r>
              <a:rPr lang="ru-RU" sz="2400" dirty="0" smtClean="0"/>
              <a:t>Кто же нам здесь побыстрее ответит, сколько же птичек увидели дети?</a:t>
            </a:r>
          </a:p>
          <a:p>
            <a:pPr marL="27000">
              <a:buNone/>
            </a:pPr>
            <a:endParaRPr lang="ru-RU" sz="2400" dirty="0" smtClean="0"/>
          </a:p>
          <a:p>
            <a:pPr marL="0">
              <a:buNone/>
            </a:pPr>
            <a:r>
              <a:rPr lang="ru-RU" sz="2400" dirty="0" smtClean="0"/>
              <a:t>Лисица учила своих малышей ловить под кустами веселых мышей.</a:t>
            </a:r>
          </a:p>
          <a:p>
            <a:pPr marL="0">
              <a:buNone/>
            </a:pPr>
            <a:r>
              <a:rPr lang="ru-RU" sz="2400" dirty="0" smtClean="0"/>
              <a:t>Мыши услышали злую лису и спрятались все под елкой в лесу.</a:t>
            </a:r>
          </a:p>
          <a:p>
            <a:pPr marL="0">
              <a:buNone/>
            </a:pPr>
            <a:r>
              <a:rPr lang="ru-RU" sz="2400" dirty="0" smtClean="0"/>
              <a:t>Мышек же было всего только 5, у каждой мамаши по 9 мышат.</a:t>
            </a:r>
          </a:p>
          <a:p>
            <a:pPr marL="0">
              <a:buNone/>
            </a:pPr>
            <a:r>
              <a:rPr lang="ru-RU" sz="2400" dirty="0" smtClean="0"/>
              <a:t>Так сколько, скажите, мышей и мышат тихо под ёлкой сидят?</a:t>
            </a:r>
            <a:endParaRPr lang="ru-RU" sz="2400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036496" cy="857250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Конкурс болельщиков</a:t>
            </a:r>
            <a:br>
              <a:rPr lang="ru-RU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«Веселые задачи»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62826"/>
            <a:ext cx="9144000" cy="4158462"/>
          </a:xfrm>
        </p:spPr>
        <p:txBody>
          <a:bodyPr>
            <a:noAutofit/>
          </a:bodyPr>
          <a:lstStyle/>
          <a:p>
            <a:pPr marL="0">
              <a:buNone/>
            </a:pPr>
            <a:r>
              <a:rPr lang="ru-RU" sz="2400" dirty="0" smtClean="0"/>
              <a:t>Под шатром ветвистой ели,  белка сделала качели.</a:t>
            </a:r>
          </a:p>
          <a:p>
            <a:pPr marL="0">
              <a:buNone/>
            </a:pPr>
            <a:r>
              <a:rPr lang="ru-RU" sz="2400" dirty="0" smtClean="0"/>
              <a:t>Собрались лесные звери: 20 зайцев, 7 куниц, 8 рыженьких лисиц, </a:t>
            </a:r>
          </a:p>
          <a:p>
            <a:pPr marL="0">
              <a:buNone/>
            </a:pPr>
            <a:r>
              <a:rPr lang="ru-RU" sz="2400" dirty="0" smtClean="0"/>
              <a:t>6 ежей и 5 зайчат – на качели все спешат.</a:t>
            </a:r>
          </a:p>
          <a:p>
            <a:pPr marL="0">
              <a:buNone/>
            </a:pPr>
            <a:r>
              <a:rPr lang="ru-RU" sz="2400" dirty="0" smtClean="0"/>
              <a:t>Вы, ребята, не зевайте, всех зверей пересчитайте!</a:t>
            </a:r>
          </a:p>
          <a:p>
            <a:pPr marL="0">
              <a:buNone/>
            </a:pPr>
            <a:endParaRPr lang="ru-RU" sz="2400" dirty="0" smtClean="0"/>
          </a:p>
          <a:p>
            <a:pPr marL="0">
              <a:buNone/>
            </a:pPr>
            <a:r>
              <a:rPr lang="ru-RU" sz="2400" dirty="0" smtClean="0"/>
              <a:t>Зайцы по лесу бежали, волчьи следы по дороге считали.</a:t>
            </a:r>
          </a:p>
          <a:p>
            <a:pPr marL="0">
              <a:buNone/>
            </a:pPr>
            <a:r>
              <a:rPr lang="ru-RU" sz="2400" dirty="0" smtClean="0"/>
              <a:t>Стая большая волков здесь прошла. Каждая лапа в снегу их видна.</a:t>
            </a:r>
          </a:p>
          <a:p>
            <a:pPr marL="0">
              <a:buNone/>
            </a:pPr>
            <a:r>
              <a:rPr lang="ru-RU" sz="2400" dirty="0" smtClean="0"/>
              <a:t>Оставили волки 120 следов.</a:t>
            </a:r>
          </a:p>
          <a:p>
            <a:pPr marL="0">
              <a:buNone/>
            </a:pPr>
            <a:r>
              <a:rPr lang="ru-RU" sz="2400" dirty="0" smtClean="0"/>
              <a:t>Сколько, скажите, здесь было волков?</a:t>
            </a:r>
            <a:endParaRPr lang="ru-RU" sz="2400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036496" cy="857250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Конкурс болельщиков</a:t>
            </a:r>
            <a:br>
              <a:rPr lang="ru-RU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«Веселые задачи»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62826"/>
            <a:ext cx="9144000" cy="3655314"/>
          </a:xfrm>
        </p:spPr>
        <p:txBody>
          <a:bodyPr>
            <a:noAutofit/>
          </a:bodyPr>
          <a:lstStyle/>
          <a:p>
            <a:pPr marL="0">
              <a:buNone/>
            </a:pPr>
            <a:r>
              <a:rPr lang="ru-RU" sz="2400" dirty="0" smtClean="0"/>
              <a:t>На птичьем дворе гусей дети кормили. Целыми семьями их выводили.</a:t>
            </a:r>
          </a:p>
          <a:p>
            <a:pPr marL="0">
              <a:buNone/>
            </a:pPr>
            <a:r>
              <a:rPr lang="ru-RU" sz="2400" dirty="0" smtClean="0"/>
              <a:t>Всего было 5 гусиных семей. В каждой семье по 12 детей,  </a:t>
            </a:r>
          </a:p>
          <a:p>
            <a:pPr marL="0">
              <a:buNone/>
            </a:pPr>
            <a:r>
              <a:rPr lang="ru-RU" sz="2400" dirty="0" smtClean="0"/>
              <a:t>Папа, и мама, и бабушка с дедом.</a:t>
            </a:r>
          </a:p>
          <a:p>
            <a:pPr marL="0">
              <a:buNone/>
            </a:pPr>
            <a:r>
              <a:rPr lang="ru-RU" sz="2400" dirty="0" smtClean="0"/>
              <a:t>Сколько гусей собралось за обедом?</a:t>
            </a:r>
          </a:p>
          <a:p>
            <a:pPr marL="0">
              <a:buNone/>
            </a:pPr>
            <a:endParaRPr lang="ru-RU" sz="2400" dirty="0" smtClean="0"/>
          </a:p>
          <a:p>
            <a:pPr marL="0">
              <a:buNone/>
            </a:pPr>
            <a:r>
              <a:rPr lang="ru-RU" sz="2400" dirty="0" smtClean="0"/>
              <a:t>На деревьях грибы сохли, ну а в дождь конечно мокли.</a:t>
            </a:r>
          </a:p>
          <a:p>
            <a:pPr marL="0">
              <a:buNone/>
            </a:pPr>
            <a:r>
              <a:rPr lang="ru-RU" sz="2400" dirty="0" smtClean="0"/>
              <a:t>40 желтеньких маслят, 8 тоненьких опят, </a:t>
            </a:r>
          </a:p>
          <a:p>
            <a:pPr marL="0">
              <a:buNone/>
            </a:pPr>
            <a:r>
              <a:rPr lang="ru-RU" sz="2400" dirty="0" smtClean="0"/>
              <a:t>Да 3 рыжие лисицы – очень милые сестрички.</a:t>
            </a:r>
          </a:p>
          <a:p>
            <a:pPr marL="0">
              <a:buNone/>
            </a:pPr>
            <a:r>
              <a:rPr lang="ru-RU" sz="2400" dirty="0" smtClean="0"/>
              <a:t>Вы, ребята, не молчите, сколько всех грибов? Скажите?</a:t>
            </a:r>
            <a:endParaRPr lang="ru-RU" sz="2400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857250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Конкурс болельщиков</a:t>
            </a:r>
            <a:br>
              <a:rPr lang="ru-RU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«Веселые задачи»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62826"/>
            <a:ext cx="9144000" cy="3655314"/>
          </a:xfrm>
        </p:spPr>
        <p:txBody>
          <a:bodyPr>
            <a:normAutofit fontScale="70000" lnSpcReduction="20000"/>
          </a:bodyPr>
          <a:lstStyle/>
          <a:p>
            <a:pPr marL="0">
              <a:buNone/>
            </a:pPr>
            <a:endParaRPr lang="ru-RU" dirty="0" smtClean="0"/>
          </a:p>
          <a:p>
            <a:pPr marL="0">
              <a:buNone/>
            </a:pPr>
            <a:r>
              <a:rPr lang="ru-RU" sz="3400" dirty="0" smtClean="0"/>
              <a:t>Мы только с парохода, мы только из похода, 11 недель гостили на воде.</a:t>
            </a:r>
          </a:p>
          <a:p>
            <a:pPr>
              <a:buNone/>
            </a:pPr>
            <a:r>
              <a:rPr lang="ru-RU" sz="3400" dirty="0" smtClean="0"/>
              <a:t>А сколько это дней? Считайте побыстрей!</a:t>
            </a:r>
          </a:p>
          <a:p>
            <a:pPr marL="0">
              <a:buNone/>
            </a:pPr>
            <a:endParaRPr lang="ru-RU" sz="3400" dirty="0" smtClean="0"/>
          </a:p>
          <a:p>
            <a:pPr marL="0">
              <a:buNone/>
            </a:pPr>
            <a:r>
              <a:rPr lang="ru-RU" sz="3400" dirty="0" smtClean="0"/>
              <a:t>7 </a:t>
            </a:r>
            <a:r>
              <a:rPr lang="ru-RU" sz="3400" dirty="0" err="1" smtClean="0"/>
              <a:t>воробьишек</a:t>
            </a:r>
            <a:r>
              <a:rPr lang="ru-RU" sz="3400" dirty="0" smtClean="0"/>
              <a:t> спустились на грядки, скачут и что-то клюют без оглядки. </a:t>
            </a:r>
          </a:p>
          <a:p>
            <a:pPr marL="0">
              <a:buNone/>
            </a:pPr>
            <a:r>
              <a:rPr lang="ru-RU" sz="3400" dirty="0" smtClean="0"/>
              <a:t>Котик- хитрюга внезапно подкрался, мигом схватил одного и умчался.</a:t>
            </a:r>
          </a:p>
          <a:p>
            <a:pPr marL="0">
              <a:buNone/>
            </a:pPr>
            <a:r>
              <a:rPr lang="ru-RU" sz="3400" dirty="0" smtClean="0"/>
              <a:t>Вот как опасно клевать без оглядки! Сколько теперь их осталось на грядке?</a:t>
            </a:r>
            <a:endParaRPr lang="ru-RU" sz="3400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036496" cy="857250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Конкурс болельщиков</a:t>
            </a:r>
            <a:br>
              <a:rPr lang="ru-RU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«Веселые задачи»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8643" y="548680"/>
            <a:ext cx="6426714" cy="12856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4-й конкурс</a:t>
            </a:r>
            <a:br>
              <a:rPr lang="ru-RU" sz="2800" b="1" dirty="0">
                <a:solidFill>
                  <a:srgbClr val="FF0000"/>
                </a:solidFill>
              </a:rPr>
            </a:br>
            <a:r>
              <a:rPr lang="ru-RU" sz="800" b="1" dirty="0">
                <a:solidFill>
                  <a:srgbClr val="FF0000"/>
                </a:solidFill>
              </a:rPr>
              <a:t/>
            </a:r>
            <a:br>
              <a:rPr lang="ru-RU" sz="800" b="1" dirty="0">
                <a:solidFill>
                  <a:srgbClr val="FF0000"/>
                </a:solidFill>
              </a:rPr>
            </a:br>
            <a:r>
              <a:rPr lang="ru-RU" sz="800" b="1" dirty="0">
                <a:solidFill>
                  <a:srgbClr val="FF0000"/>
                </a:solidFill>
              </a:rPr>
              <a:t/>
            </a:r>
            <a:br>
              <a:rPr lang="ru-RU" sz="800" b="1" dirty="0">
                <a:solidFill>
                  <a:srgbClr val="FF0000"/>
                </a:solidFill>
              </a:rPr>
            </a:br>
            <a:r>
              <a:rPr lang="ru-RU" sz="6000" b="1" spc="-225" dirty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«Конкурс капитанов»</a:t>
            </a:r>
            <a:endParaRPr lang="ru-RU" sz="6000" spc="-225" dirty="0">
              <a:ln>
                <a:solidFill>
                  <a:schemeClr val="bg1"/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mxcp2b3e8441e8e4676b13d1597491e3f2ef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88551" y="2575839"/>
            <a:ext cx="6166898" cy="42811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8643" y="548680"/>
            <a:ext cx="6426714" cy="112363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5-й конкурс</a:t>
            </a:r>
            <a:r>
              <a:rPr lang="ru-RU" sz="1000" b="1" dirty="0">
                <a:solidFill>
                  <a:srgbClr val="FF0000"/>
                </a:solidFill>
              </a:rPr>
              <a:t/>
            </a:r>
            <a:br>
              <a:rPr lang="ru-RU" sz="1000" b="1" dirty="0">
                <a:solidFill>
                  <a:srgbClr val="FF0000"/>
                </a:solidFill>
              </a:rPr>
            </a:br>
            <a:r>
              <a:rPr lang="ru-RU" sz="400" b="1" dirty="0">
                <a:solidFill>
                  <a:srgbClr val="FF0000"/>
                </a:solidFill>
              </a:rPr>
              <a:t/>
            </a:r>
            <a:br>
              <a:rPr lang="ru-RU" sz="400" b="1" dirty="0">
                <a:solidFill>
                  <a:srgbClr val="FF0000"/>
                </a:solidFill>
              </a:rPr>
            </a:br>
            <a:r>
              <a:rPr lang="ru-RU" sz="5400" b="1" spc="-225" dirty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Продолжи пословицу</a:t>
            </a:r>
            <a:endParaRPr lang="ru-RU" sz="5400" dirty="0"/>
          </a:p>
        </p:txBody>
      </p:sp>
      <p:pic>
        <p:nvPicPr>
          <p:cNvPr id="4" name="Содержимое 3" descr="sm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2013379"/>
            <a:ext cx="3888432" cy="47438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08012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Конкурс болельщиков</a:t>
            </a:r>
            <a:r>
              <a:rPr lang="ru-RU" sz="4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«Геометрические слова» </a:t>
            </a:r>
            <a:endParaRPr lang="ru-RU" sz="4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1556792"/>
            <a:ext cx="3960440" cy="4611960"/>
          </a:xfrm>
        </p:spPr>
        <p:txBody>
          <a:bodyPr>
            <a:noAutofit/>
          </a:bodyPr>
          <a:lstStyle/>
          <a:p>
            <a:pPr marL="0">
              <a:buNone/>
            </a:pPr>
            <a:r>
              <a:rPr lang="ru-RU" sz="1800" b="1" dirty="0" smtClean="0"/>
              <a:t>◘</a:t>
            </a:r>
            <a:r>
              <a:rPr lang="ru-RU" sz="1800" dirty="0" smtClean="0"/>
              <a:t> </a:t>
            </a:r>
            <a:r>
              <a:rPr lang="ru-RU" sz="1800" b="1" dirty="0" smtClean="0"/>
              <a:t>ФОР </a:t>
            </a:r>
            <a:r>
              <a:rPr lang="ru-RU" sz="1800" b="1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_ _ _ _ _ </a:t>
            </a:r>
            <a:r>
              <a:rPr lang="ru-RU" sz="1800" dirty="0" smtClean="0"/>
              <a:t>(Часть окна).</a:t>
            </a:r>
          </a:p>
          <a:p>
            <a:pPr marL="0">
              <a:buNone/>
            </a:pPr>
            <a:r>
              <a:rPr lang="ru-RU" sz="1800" b="1" dirty="0" smtClean="0"/>
              <a:t>◘</a:t>
            </a:r>
            <a:r>
              <a:rPr lang="ru-RU" sz="1800" dirty="0" smtClean="0"/>
              <a:t> </a:t>
            </a:r>
            <a:r>
              <a:rPr lang="ru-RU" sz="1800" b="1" dirty="0" smtClean="0"/>
              <a:t>ЛАС </a:t>
            </a:r>
            <a:r>
              <a:rPr lang="ru-RU" sz="1800" b="1" dirty="0" smtClean="0">
                <a:ln w="19050">
                  <a:solidFill>
                    <a:schemeClr val="tx1"/>
                  </a:solidFill>
                </a:ln>
              </a:rPr>
              <a:t>_ _ _ _ _</a:t>
            </a:r>
            <a:r>
              <a:rPr lang="ru-RU" sz="1800" b="1" dirty="0" smtClean="0"/>
              <a:t> </a:t>
            </a:r>
            <a:r>
              <a:rPr lang="ru-RU" sz="1800" dirty="0" smtClean="0"/>
              <a:t> (Птица).</a:t>
            </a:r>
          </a:p>
          <a:p>
            <a:pPr marL="0">
              <a:buNone/>
            </a:pPr>
            <a:r>
              <a:rPr lang="ru-RU" sz="1800" b="1" dirty="0" smtClean="0"/>
              <a:t>◘</a:t>
            </a:r>
            <a:r>
              <a:rPr lang="ru-RU" sz="1800" dirty="0" smtClean="0"/>
              <a:t> </a:t>
            </a:r>
            <a:r>
              <a:rPr lang="ru-RU" sz="1800" b="1" dirty="0" smtClean="0"/>
              <a:t>КИС </a:t>
            </a:r>
            <a:r>
              <a:rPr lang="ru-RU" sz="1800" b="1" dirty="0" smtClean="0">
                <a:ln w="19050">
                  <a:solidFill>
                    <a:schemeClr val="tx1"/>
                  </a:solidFill>
                </a:ln>
              </a:rPr>
              <a:t>_ _ _ _ _</a:t>
            </a:r>
            <a:r>
              <a:rPr lang="ru-RU" sz="1800" b="1" dirty="0" smtClean="0"/>
              <a:t> </a:t>
            </a:r>
            <a:r>
              <a:rPr lang="ru-RU" sz="1800" dirty="0" smtClean="0"/>
              <a:t> (Инструмент художника).                                        </a:t>
            </a:r>
          </a:p>
          <a:p>
            <a:pPr marL="0">
              <a:buNone/>
            </a:pPr>
            <a:r>
              <a:rPr lang="ru-RU" sz="1800" i="1" dirty="0" smtClean="0"/>
              <a:t> </a:t>
            </a:r>
            <a:endParaRPr lang="ru-RU" sz="1800" dirty="0" smtClean="0"/>
          </a:p>
          <a:p>
            <a:pPr marL="0">
              <a:buNone/>
            </a:pPr>
            <a:r>
              <a:rPr lang="ru-RU" sz="1800" b="1" dirty="0" smtClean="0"/>
              <a:t>◘</a:t>
            </a:r>
            <a:r>
              <a:rPr lang="ru-RU" sz="1800" dirty="0" smtClean="0"/>
              <a:t> </a:t>
            </a:r>
            <a:r>
              <a:rPr lang="ru-RU" sz="1800" b="1" dirty="0" smtClean="0"/>
              <a:t>С </a:t>
            </a:r>
            <a:r>
              <a:rPr lang="ru-RU" sz="1800" b="1" dirty="0" smtClean="0">
                <a:ln w="28575">
                  <a:solidFill>
                    <a:schemeClr val="tx1"/>
                  </a:solidFill>
                </a:ln>
              </a:rPr>
              <a:t>_ _ _ </a:t>
            </a:r>
            <a:r>
              <a:rPr lang="ru-RU" sz="1800" b="1" dirty="0" smtClean="0"/>
              <a:t>АЙ </a:t>
            </a:r>
            <a:r>
              <a:rPr lang="ru-RU" sz="1800" dirty="0" smtClean="0"/>
              <a:t> (Происшествие).</a:t>
            </a:r>
          </a:p>
          <a:p>
            <a:pPr marL="0">
              <a:buNone/>
            </a:pPr>
            <a:r>
              <a:rPr lang="ru-RU" sz="1800" b="1" dirty="0" smtClean="0"/>
              <a:t>◘</a:t>
            </a:r>
            <a:r>
              <a:rPr lang="ru-RU" sz="1800" dirty="0" smtClean="0"/>
              <a:t> </a:t>
            </a:r>
            <a:r>
              <a:rPr lang="ru-RU" sz="1800" b="1" dirty="0" smtClean="0"/>
              <a:t>ИЗ </a:t>
            </a:r>
            <a:r>
              <a:rPr lang="ru-RU" sz="1800" b="1" dirty="0" smtClean="0">
                <a:ln w="28575">
                  <a:solidFill>
                    <a:schemeClr val="tx1"/>
                  </a:solidFill>
                </a:ln>
              </a:rPr>
              <a:t>_ _ _ </a:t>
            </a:r>
            <a:r>
              <a:rPr lang="ru-RU" sz="1800" b="1" dirty="0" smtClean="0"/>
              <a:t>ЕНИЕ</a:t>
            </a:r>
            <a:r>
              <a:rPr lang="ru-RU" sz="1800" dirty="0" smtClean="0"/>
              <a:t>  (Выделение особого вида  энергии).</a:t>
            </a:r>
          </a:p>
          <a:p>
            <a:pPr marL="0">
              <a:buNone/>
            </a:pPr>
            <a:r>
              <a:rPr lang="ru-RU" sz="1800" b="1" dirty="0" smtClean="0"/>
              <a:t>◘</a:t>
            </a:r>
            <a:r>
              <a:rPr lang="ru-RU" sz="1800" dirty="0" smtClean="0"/>
              <a:t> </a:t>
            </a:r>
            <a:r>
              <a:rPr lang="ru-RU" sz="1800" b="1" dirty="0" smtClean="0"/>
              <a:t>У </a:t>
            </a:r>
            <a:r>
              <a:rPr lang="ru-RU" sz="1800" b="1" dirty="0">
                <a:ln w="28575">
                  <a:solidFill>
                    <a:schemeClr val="tx1"/>
                  </a:solidFill>
                </a:ln>
              </a:rPr>
              <a:t>_ _ _ </a:t>
            </a:r>
            <a:r>
              <a:rPr lang="ru-RU" sz="1800" b="1" dirty="0" smtClean="0"/>
              <a:t>ШЕНИЕ</a:t>
            </a:r>
            <a:r>
              <a:rPr lang="ru-RU" sz="1800" dirty="0" smtClean="0"/>
              <a:t>  (Изменение в хорошую сторону).                       </a:t>
            </a:r>
            <a:r>
              <a:rPr lang="ru-RU" sz="1800" i="1" dirty="0" smtClean="0"/>
              <a:t> </a:t>
            </a:r>
            <a:endParaRPr lang="ru-RU" sz="1800" dirty="0" smtClean="0"/>
          </a:p>
          <a:p>
            <a:pPr marL="0">
              <a:buNone/>
            </a:pPr>
            <a:r>
              <a:rPr lang="ru-RU" sz="1800" dirty="0" smtClean="0"/>
              <a:t> </a:t>
            </a:r>
          </a:p>
          <a:p>
            <a:pPr marL="0">
              <a:buNone/>
            </a:pPr>
            <a:r>
              <a:rPr lang="ru-RU" sz="1800" b="1" dirty="0" smtClean="0"/>
              <a:t>◘</a:t>
            </a:r>
            <a:r>
              <a:rPr lang="ru-RU" sz="1800" dirty="0" smtClean="0"/>
              <a:t> </a:t>
            </a:r>
            <a:r>
              <a:rPr lang="ru-RU" sz="1800" b="1" dirty="0">
                <a:ln w="28575">
                  <a:solidFill>
                    <a:schemeClr val="tx1"/>
                  </a:solidFill>
                </a:ln>
              </a:rPr>
              <a:t>_ _ _ _ </a:t>
            </a:r>
            <a:r>
              <a:rPr lang="ru-RU" sz="1800" b="1" dirty="0" smtClean="0"/>
              <a:t>Ь</a:t>
            </a:r>
            <a:r>
              <a:rPr lang="ru-RU" sz="1800" dirty="0" smtClean="0"/>
              <a:t>  (Ископаемое горючее вещество).</a:t>
            </a:r>
          </a:p>
          <a:p>
            <a:pPr marL="0">
              <a:buNone/>
            </a:pPr>
            <a:r>
              <a:rPr lang="ru-RU" sz="1800" b="1" dirty="0" smtClean="0"/>
              <a:t>◘</a:t>
            </a:r>
            <a:r>
              <a:rPr lang="ru-RU" sz="1800" dirty="0" smtClean="0"/>
              <a:t> </a:t>
            </a:r>
            <a:r>
              <a:rPr lang="ru-RU" sz="1800" b="1" dirty="0">
                <a:ln w="28575">
                  <a:solidFill>
                    <a:schemeClr val="tx1"/>
                  </a:solidFill>
                </a:ln>
              </a:rPr>
              <a:t>_ _ _ _ </a:t>
            </a:r>
            <a:r>
              <a:rPr lang="ru-RU" sz="1800" b="1" dirty="0" smtClean="0"/>
              <a:t>ОВНИК</a:t>
            </a:r>
            <a:r>
              <a:rPr lang="ru-RU" sz="1800" dirty="0" smtClean="0"/>
              <a:t>  (Преступник).</a:t>
            </a:r>
          </a:p>
          <a:p>
            <a:pPr marL="0">
              <a:buNone/>
            </a:pPr>
            <a:r>
              <a:rPr lang="ru-RU" sz="1800" b="1" dirty="0" smtClean="0"/>
              <a:t>◘</a:t>
            </a:r>
            <a:r>
              <a:rPr lang="ru-RU" sz="1800" dirty="0" smtClean="0"/>
              <a:t> </a:t>
            </a:r>
            <a:r>
              <a:rPr lang="ru-RU" sz="1800" b="1" dirty="0" smtClean="0"/>
              <a:t>ТРЕ </a:t>
            </a:r>
            <a:r>
              <a:rPr lang="ru-RU" sz="1800" b="1" dirty="0">
                <a:ln w="28575">
                  <a:solidFill>
                    <a:schemeClr val="tx1"/>
                  </a:solidFill>
                </a:ln>
              </a:rPr>
              <a:t>_ _ _ _ </a:t>
            </a:r>
            <a:r>
              <a:rPr lang="ru-RU" sz="1800" b="1" dirty="0" smtClean="0"/>
              <a:t>ЬНИК </a:t>
            </a:r>
            <a:r>
              <a:rPr lang="ru-RU" sz="1800" dirty="0" smtClean="0"/>
              <a:t>(Геометрическая фигура).                                 </a:t>
            </a:r>
            <a:endParaRPr lang="ru-RU" sz="1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3968" y="1772816"/>
            <a:ext cx="4690810" cy="4611960"/>
          </a:xfrm>
        </p:spPr>
        <p:txBody>
          <a:bodyPr>
            <a:noAutofit/>
          </a:bodyPr>
          <a:lstStyle/>
          <a:p>
            <a:pPr marL="0">
              <a:buNone/>
            </a:pPr>
            <a:r>
              <a:rPr lang="ru-RU" sz="1800" b="1" dirty="0" smtClean="0"/>
              <a:t>◘</a:t>
            </a:r>
            <a:r>
              <a:rPr lang="ru-RU" sz="1800" dirty="0" smtClean="0"/>
              <a:t> </a:t>
            </a:r>
            <a:r>
              <a:rPr lang="ru-RU" sz="1800" b="1" dirty="0" smtClean="0"/>
              <a:t>СЕН </a:t>
            </a:r>
            <a:r>
              <a:rPr lang="ru-RU" sz="1800" b="1" dirty="0" smtClean="0">
                <a:ln w="19050">
                  <a:solidFill>
                    <a:schemeClr val="tx1"/>
                  </a:solidFill>
                </a:ln>
              </a:rPr>
              <a:t>_ _ _ _</a:t>
            </a:r>
            <a:r>
              <a:rPr lang="ru-RU" sz="1800" b="1" dirty="0" smtClean="0"/>
              <a:t> </a:t>
            </a:r>
            <a:r>
              <a:rPr lang="ru-RU" sz="1800" dirty="0" smtClean="0"/>
              <a:t> (Душистая летняя деревенская  «спальня»).</a:t>
            </a:r>
          </a:p>
          <a:p>
            <a:pPr marL="0">
              <a:buNone/>
            </a:pPr>
            <a:r>
              <a:rPr lang="ru-RU" sz="1800" b="1" dirty="0" smtClean="0"/>
              <a:t>◘</a:t>
            </a:r>
            <a:r>
              <a:rPr lang="ru-RU" sz="1800" dirty="0" smtClean="0"/>
              <a:t> </a:t>
            </a:r>
            <a:r>
              <a:rPr lang="ru-RU" sz="1800" b="1" dirty="0" smtClean="0"/>
              <a:t>НАК </a:t>
            </a:r>
            <a:r>
              <a:rPr lang="ru-RU" sz="1800" b="1" dirty="0" smtClean="0">
                <a:ln w="19050">
                  <a:solidFill>
                    <a:schemeClr val="tx1"/>
                  </a:solidFill>
                </a:ln>
              </a:rPr>
              <a:t>_ _ _ _ </a:t>
            </a:r>
            <a:r>
              <a:rPr lang="ru-RU" sz="1800" b="1" dirty="0" smtClean="0"/>
              <a:t>ЬНЯ</a:t>
            </a:r>
            <a:r>
              <a:rPr lang="ru-RU" sz="1800" dirty="0" smtClean="0"/>
              <a:t>  (Напарница молота).</a:t>
            </a:r>
          </a:p>
          <a:p>
            <a:pPr marL="0">
              <a:buNone/>
            </a:pPr>
            <a:r>
              <a:rPr lang="ru-RU" sz="1800" b="1" dirty="0" smtClean="0"/>
              <a:t>◘</a:t>
            </a:r>
            <a:r>
              <a:rPr lang="ru-RU" sz="1800" dirty="0" smtClean="0"/>
              <a:t> </a:t>
            </a:r>
            <a:r>
              <a:rPr lang="ru-RU" sz="1800" b="1" dirty="0" smtClean="0"/>
              <a:t>ЛЕСОП </a:t>
            </a:r>
            <a:r>
              <a:rPr lang="ru-RU" sz="1800" b="1" dirty="0" smtClean="0">
                <a:ln w="19050">
                  <a:solidFill>
                    <a:schemeClr val="tx1"/>
                  </a:solidFill>
                </a:ln>
              </a:rPr>
              <a:t>_ _ _ _</a:t>
            </a:r>
            <a:r>
              <a:rPr lang="ru-RU" sz="1800" b="1" dirty="0" smtClean="0"/>
              <a:t> </a:t>
            </a:r>
            <a:r>
              <a:rPr lang="ru-RU" sz="1800" dirty="0" smtClean="0"/>
              <a:t> (Валка леса). </a:t>
            </a:r>
          </a:p>
          <a:p>
            <a:pPr marL="0">
              <a:buNone/>
            </a:pPr>
            <a:r>
              <a:rPr lang="ru-RU" sz="1800" dirty="0" smtClean="0"/>
              <a:t> </a:t>
            </a:r>
          </a:p>
          <a:p>
            <a:pPr marL="0">
              <a:buNone/>
            </a:pPr>
            <a:r>
              <a:rPr lang="ru-RU" sz="1800" b="1" dirty="0" smtClean="0"/>
              <a:t>◘ </a:t>
            </a:r>
            <a:r>
              <a:rPr lang="ru-RU" sz="1800" b="1" dirty="0" smtClean="0">
                <a:ln w="19050">
                  <a:solidFill>
                    <a:schemeClr val="tx1"/>
                  </a:solidFill>
                </a:ln>
              </a:rPr>
              <a:t>_ _ _</a:t>
            </a:r>
            <a:r>
              <a:rPr lang="ru-RU" sz="1800" b="1" dirty="0" smtClean="0"/>
              <a:t> А</a:t>
            </a:r>
            <a:r>
              <a:rPr lang="ru-RU" sz="1800" dirty="0" smtClean="0"/>
              <a:t>  (Страна).</a:t>
            </a:r>
          </a:p>
          <a:p>
            <a:pPr marL="0">
              <a:buNone/>
            </a:pPr>
            <a:r>
              <a:rPr lang="ru-RU" sz="1800" b="1" dirty="0" smtClean="0"/>
              <a:t>◘</a:t>
            </a:r>
            <a:r>
              <a:rPr lang="ru-RU" sz="1800" dirty="0" smtClean="0"/>
              <a:t> </a:t>
            </a:r>
            <a:r>
              <a:rPr lang="ru-RU" sz="1800" b="1" dirty="0" smtClean="0">
                <a:ln w="19050">
                  <a:solidFill>
                    <a:schemeClr val="tx1"/>
                  </a:solidFill>
                </a:ln>
              </a:rPr>
              <a:t>_ _ _ </a:t>
            </a:r>
            <a:r>
              <a:rPr lang="ru-RU" sz="1800" b="1" dirty="0" smtClean="0"/>
              <a:t>ОК </a:t>
            </a:r>
            <a:r>
              <a:rPr lang="ru-RU" sz="1800" dirty="0" smtClean="0"/>
              <a:t> (Спортивный приз).</a:t>
            </a:r>
          </a:p>
          <a:p>
            <a:pPr marL="0">
              <a:buNone/>
            </a:pPr>
            <a:r>
              <a:rPr lang="ru-RU" sz="1800" b="1" dirty="0" smtClean="0"/>
              <a:t>◘</a:t>
            </a:r>
            <a:r>
              <a:rPr lang="ru-RU" sz="1800" dirty="0" smtClean="0"/>
              <a:t> </a:t>
            </a:r>
            <a:r>
              <a:rPr lang="ru-RU" sz="1800" b="1" dirty="0" smtClean="0"/>
              <a:t>ИН </a:t>
            </a:r>
            <a:r>
              <a:rPr lang="ru-RU" sz="1800" b="1" dirty="0" smtClean="0">
                <a:ln w="19050">
                  <a:solidFill>
                    <a:schemeClr val="tx1"/>
                  </a:solidFill>
                </a:ln>
              </a:rPr>
              <a:t>_ _ _ </a:t>
            </a:r>
            <a:r>
              <a:rPr lang="ru-RU" sz="1800" b="1" dirty="0" smtClean="0"/>
              <a:t>АТОР</a:t>
            </a:r>
            <a:r>
              <a:rPr lang="ru-RU" sz="1800" dirty="0" smtClean="0"/>
              <a:t>  (Заменитель наседки).                                            </a:t>
            </a:r>
            <a:r>
              <a:rPr lang="ru-RU" sz="1800" i="1" dirty="0" smtClean="0"/>
              <a:t> </a:t>
            </a:r>
            <a:endParaRPr lang="ru-RU" sz="1800" dirty="0" smtClean="0"/>
          </a:p>
          <a:p>
            <a:pPr marL="0">
              <a:buNone/>
            </a:pPr>
            <a:r>
              <a:rPr lang="ru-RU" sz="1800" i="1" dirty="0" smtClean="0"/>
              <a:t> </a:t>
            </a:r>
            <a:endParaRPr lang="ru-RU" sz="1800" dirty="0" smtClean="0"/>
          </a:p>
          <a:p>
            <a:pPr marL="0">
              <a:buNone/>
            </a:pPr>
            <a:r>
              <a:rPr lang="ru-RU" sz="1800" b="1" dirty="0" smtClean="0"/>
              <a:t>◘</a:t>
            </a:r>
            <a:r>
              <a:rPr lang="ru-RU" sz="1800" dirty="0" smtClean="0"/>
              <a:t> </a:t>
            </a:r>
            <a:r>
              <a:rPr lang="ru-RU" sz="1800" b="1" dirty="0" smtClean="0">
                <a:ln w="19050">
                  <a:solidFill>
                    <a:schemeClr val="tx1"/>
                  </a:solidFill>
                </a:ln>
              </a:rPr>
              <a:t>_ _ _ </a:t>
            </a:r>
            <a:r>
              <a:rPr lang="ru-RU" sz="1800" b="1" dirty="0" smtClean="0"/>
              <a:t>Ф</a:t>
            </a:r>
            <a:r>
              <a:rPr lang="ru-RU" sz="1800" dirty="0" smtClean="0"/>
              <a:t>  (Предмет одежды).</a:t>
            </a:r>
          </a:p>
          <a:p>
            <a:pPr marL="0">
              <a:buNone/>
            </a:pPr>
            <a:r>
              <a:rPr lang="ru-RU" sz="1800" b="1" dirty="0" smtClean="0"/>
              <a:t>◘</a:t>
            </a:r>
            <a:r>
              <a:rPr lang="ru-RU" sz="1800" dirty="0" smtClean="0"/>
              <a:t> </a:t>
            </a:r>
            <a:r>
              <a:rPr lang="ru-RU" sz="1800" b="1" dirty="0" smtClean="0">
                <a:ln w="19050">
                  <a:solidFill>
                    <a:schemeClr val="tx1"/>
                  </a:solidFill>
                </a:ln>
              </a:rPr>
              <a:t>_ _ _ </a:t>
            </a:r>
            <a:r>
              <a:rPr lang="ru-RU" sz="1800" b="1" dirty="0" smtClean="0"/>
              <a:t>НИР</a:t>
            </a:r>
            <a:r>
              <a:rPr lang="ru-RU" sz="1800" dirty="0" smtClean="0"/>
              <a:t>  (Подвижное соединение деталей  механизма).</a:t>
            </a:r>
          </a:p>
          <a:p>
            <a:pPr marL="0">
              <a:buNone/>
            </a:pPr>
            <a:r>
              <a:rPr lang="ru-RU" sz="1800" b="1" dirty="0" smtClean="0"/>
              <a:t>◘</a:t>
            </a:r>
            <a:r>
              <a:rPr lang="ru-RU" sz="1800" dirty="0" smtClean="0"/>
              <a:t> </a:t>
            </a:r>
            <a:r>
              <a:rPr lang="ru-RU" sz="1800" b="1" dirty="0" smtClean="0">
                <a:ln w="19050">
                  <a:solidFill>
                    <a:schemeClr val="tx1"/>
                  </a:solidFill>
                </a:ln>
              </a:rPr>
              <a:t>_ _ _ </a:t>
            </a:r>
            <a:r>
              <a:rPr lang="ru-RU" sz="1800" b="1" dirty="0" smtClean="0"/>
              <a:t>МАНКА</a:t>
            </a:r>
            <a:r>
              <a:rPr lang="ru-RU" sz="1800" dirty="0" smtClean="0"/>
              <a:t>  (Музыкальный инструмент).                                    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2805" y="332656"/>
            <a:ext cx="6110436" cy="102611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5-й конкурс</a:t>
            </a:r>
            <a:r>
              <a:rPr lang="ru-RU" sz="11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ru-RU" sz="11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ru-RU" sz="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b="1" spc="-225" dirty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Продолжи пословицу</a:t>
            </a:r>
            <a:endParaRPr lang="ru-RU" spc="45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77634" y="2186862"/>
            <a:ext cx="7614846" cy="397844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i="1" dirty="0"/>
              <a:t>1) Семь раз отмерь, …</a:t>
            </a:r>
          </a:p>
          <a:p>
            <a:pPr>
              <a:buNone/>
            </a:pPr>
            <a:r>
              <a:rPr lang="ru-RU" sz="3200" i="1" dirty="0"/>
              <a:t>2) Один ум хорошо, …</a:t>
            </a:r>
          </a:p>
          <a:p>
            <a:pPr>
              <a:buNone/>
            </a:pPr>
            <a:r>
              <a:rPr lang="ru-RU" sz="3200" i="1" dirty="0"/>
              <a:t>3) Не имей сто рублей, …</a:t>
            </a:r>
          </a:p>
          <a:p>
            <a:pPr>
              <a:buNone/>
            </a:pPr>
            <a:r>
              <a:rPr lang="ru-RU" sz="3200" i="1" dirty="0"/>
              <a:t>4) Старый друг – …</a:t>
            </a:r>
          </a:p>
          <a:p>
            <a:pPr>
              <a:buNone/>
            </a:pPr>
            <a:r>
              <a:rPr lang="ru-RU" sz="3200" i="1" dirty="0"/>
              <a:t>5) Одна у человека мать, …</a:t>
            </a:r>
          </a:p>
          <a:p>
            <a:pPr>
              <a:buNone/>
            </a:pPr>
            <a:r>
              <a:rPr lang="ru-RU" sz="3200" i="1" dirty="0"/>
              <a:t>6) Что одному не под силу – …</a:t>
            </a:r>
          </a:p>
          <a:p>
            <a:pPr>
              <a:buNone/>
            </a:pPr>
            <a:r>
              <a:rPr lang="ru-RU" sz="3200" i="1" dirty="0"/>
              <a:t>7) Три врага наших – …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6-й конкурс </a:t>
            </a:r>
            <a:r>
              <a:rPr lang="ru-RU" sz="4000" b="1" dirty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ru-RU" sz="40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4000" b="1" dirty="0">
                <a:latin typeface="Cambria" panose="02040503050406030204" pitchFamily="18" charset="0"/>
                <a:ea typeface="Cambria" panose="02040503050406030204" pitchFamily="18" charset="0"/>
              </a:rPr>
              <a:t>«Отгадай ребусы»</a:t>
            </a:r>
            <a:endParaRPr lang="ru-RU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Содержимое 3" descr="mxcpucheb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0711" y="2204864"/>
            <a:ext cx="5202578" cy="42470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ndalus" pitchFamily="18" charset="-78"/>
              </a:rPr>
              <a:t>ДЕВИЗ КВН</a:t>
            </a:r>
            <a:endParaRPr lang="ru-RU" sz="5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Содержимое 5" descr="mxcpshkola-neznayk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11960" y="2818329"/>
            <a:ext cx="3769568" cy="3758382"/>
          </a:xfrm>
        </p:spPr>
      </p:pic>
      <p:sp>
        <p:nvSpPr>
          <p:cNvPr id="7" name="Прямоугольник 6"/>
          <p:cNvSpPr/>
          <p:nvPr/>
        </p:nvSpPr>
        <p:spPr>
          <a:xfrm>
            <a:off x="755576" y="1916832"/>
            <a:ext cx="430247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4000" b="1" cap="small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ndalus" pitchFamily="18" charset="-78"/>
              </a:rPr>
              <a:t>«Дорогу осилит </a:t>
            </a:r>
            <a:r>
              <a:rPr lang="ru-RU" sz="4000" b="1" cap="small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ndalus" pitchFamily="18" charset="-78"/>
              </a:rPr>
              <a:t>идущий,</a:t>
            </a:r>
          </a:p>
          <a:p>
            <a:pPr>
              <a:buNone/>
            </a:pPr>
            <a:r>
              <a:rPr lang="ru-RU" sz="4000" b="1" cap="small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ndalus" pitchFamily="18" charset="-78"/>
              </a:rPr>
              <a:t>а </a:t>
            </a:r>
            <a:r>
              <a:rPr lang="ru-RU" sz="4000" b="1" cap="small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ndalus" pitchFamily="18" charset="-78"/>
              </a:rPr>
              <a:t>математику мыслящий»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0661" y="188640"/>
            <a:ext cx="6156684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Конкурс болельщиков</a:t>
            </a:r>
            <a:br>
              <a:rPr lang="ru-RU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«Попробуй прочитай»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9144" y="1556792"/>
            <a:ext cx="7704856" cy="482453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2900" b="1" dirty="0"/>
              <a:t>1)</a:t>
            </a:r>
            <a:r>
              <a:rPr lang="ru-RU" sz="2900" dirty="0"/>
              <a:t>  </a:t>
            </a:r>
            <a:r>
              <a:rPr lang="ru-RU" sz="2900" b="1" dirty="0"/>
              <a:t>ГОСП 1,   Р 1 А,   СМОР 1 А</a:t>
            </a:r>
            <a:endParaRPr lang="ru-RU" sz="2900" dirty="0"/>
          </a:p>
          <a:p>
            <a:pPr>
              <a:buNone/>
            </a:pPr>
            <a:r>
              <a:rPr lang="ru-RU" sz="2900" dirty="0"/>
              <a:t> </a:t>
            </a:r>
          </a:p>
          <a:p>
            <a:pPr>
              <a:buNone/>
            </a:pPr>
            <a:r>
              <a:rPr lang="ru-RU" sz="2900" b="1" dirty="0"/>
              <a:t>2)  ПО 2 Л,   МОР </a:t>
            </a:r>
            <a:r>
              <a:rPr lang="en-US" sz="2900" b="1" dirty="0"/>
              <a:t>II</a:t>
            </a:r>
            <a:r>
              <a:rPr lang="ru-RU" sz="2900" b="1" dirty="0"/>
              <a:t>,   РЫ 5-3 Н</a:t>
            </a:r>
            <a:endParaRPr lang="ru-RU" sz="2900" dirty="0"/>
          </a:p>
          <a:p>
            <a:pPr>
              <a:buNone/>
            </a:pPr>
            <a:r>
              <a:rPr lang="ru-RU" sz="2900" dirty="0"/>
              <a:t> </a:t>
            </a:r>
          </a:p>
          <a:p>
            <a:pPr>
              <a:buNone/>
            </a:pPr>
            <a:r>
              <a:rPr lang="ru-RU" sz="2900" b="1" dirty="0"/>
              <a:t>3)  АК 3 СА,   ВИ 3 НА,   </a:t>
            </a:r>
            <a:r>
              <a:rPr lang="en-US" sz="2900" b="1" dirty="0"/>
              <a:t>III </a:t>
            </a:r>
            <a:r>
              <a:rPr lang="ru-RU" sz="2900" b="1" dirty="0"/>
              <a:t>УМФ   </a:t>
            </a:r>
            <a:endParaRPr lang="ru-RU" sz="2900" dirty="0"/>
          </a:p>
          <a:p>
            <a:pPr>
              <a:buNone/>
            </a:pPr>
            <a:r>
              <a:rPr lang="ru-RU" sz="2900" i="1" dirty="0"/>
              <a:t> </a:t>
            </a:r>
            <a:endParaRPr lang="ru-RU" sz="2900" dirty="0"/>
          </a:p>
          <a:p>
            <a:pPr>
              <a:buNone/>
            </a:pPr>
            <a:r>
              <a:rPr lang="ru-RU" sz="2900" b="1" dirty="0"/>
              <a:t>4)  ПА 5-2 ОТ,   7-4 БУНА,   ОСЕ 12:4 НА</a:t>
            </a:r>
            <a:endParaRPr lang="ru-RU" sz="2900" dirty="0"/>
          </a:p>
          <a:p>
            <a:pPr>
              <a:buNone/>
            </a:pPr>
            <a:r>
              <a:rPr lang="ru-RU" sz="2900" i="1" dirty="0"/>
              <a:t> </a:t>
            </a:r>
            <a:endParaRPr lang="ru-RU" sz="2900" dirty="0"/>
          </a:p>
          <a:p>
            <a:pPr>
              <a:buNone/>
            </a:pPr>
            <a:r>
              <a:rPr lang="ru-RU" sz="2900" b="1" dirty="0"/>
              <a:t>5)  </a:t>
            </a:r>
            <a:r>
              <a:rPr lang="en-US" sz="2900" b="1" dirty="0"/>
              <a:t>IV</a:t>
            </a:r>
            <a:r>
              <a:rPr lang="ru-RU" sz="2900" b="1" dirty="0"/>
              <a:t>-</a:t>
            </a:r>
            <a:r>
              <a:rPr lang="en-US" sz="2900" b="1" dirty="0"/>
              <a:t>I </a:t>
            </a:r>
            <a:r>
              <a:rPr lang="ru-RU" sz="2900" b="1" dirty="0"/>
              <a:t>КОТАЖ,   ЭЛЕК </a:t>
            </a:r>
            <a:r>
              <a:rPr lang="en-US" sz="2900" b="1" dirty="0"/>
              <a:t>VII</a:t>
            </a:r>
            <a:r>
              <a:rPr lang="ru-RU" sz="2900" b="1" dirty="0"/>
              <a:t>-</a:t>
            </a:r>
            <a:r>
              <a:rPr lang="en-US" sz="2900" b="1" dirty="0"/>
              <a:t>IV </a:t>
            </a:r>
            <a:r>
              <a:rPr lang="ru-RU" sz="2900" b="1" dirty="0"/>
              <a:t>ЧКА,   С 9:</a:t>
            </a:r>
            <a:r>
              <a:rPr lang="en-US" sz="2900" b="1" dirty="0"/>
              <a:t>III </a:t>
            </a:r>
            <a:r>
              <a:rPr lang="ru-RU" sz="2900" b="1" dirty="0"/>
              <a:t>Ж       </a:t>
            </a:r>
            <a:endParaRPr lang="ru-RU" sz="2900" dirty="0"/>
          </a:p>
          <a:p>
            <a:pPr>
              <a:buNone/>
            </a:pPr>
            <a:r>
              <a:rPr lang="ru-RU" sz="2900" i="1" dirty="0"/>
              <a:t>  </a:t>
            </a:r>
            <a:endParaRPr lang="ru-RU" sz="2900" dirty="0"/>
          </a:p>
          <a:p>
            <a:pPr>
              <a:buNone/>
            </a:pPr>
            <a:r>
              <a:rPr lang="ru-RU" sz="2900" b="1" dirty="0"/>
              <a:t>6)  </a:t>
            </a:r>
            <a:r>
              <a:rPr lang="en-US" sz="2900" b="1" dirty="0"/>
              <a:t>VII </a:t>
            </a:r>
            <a:r>
              <a:rPr lang="ru-RU" sz="2900" b="1" dirty="0"/>
              <a:t>Я,   5х8 А,   80:2 ОНОЖКА </a:t>
            </a:r>
            <a:endParaRPr lang="ru-RU" sz="2900" dirty="0"/>
          </a:p>
          <a:p>
            <a:pPr>
              <a:buNone/>
            </a:pPr>
            <a:r>
              <a:rPr lang="ru-RU" i="1" dirty="0" smtClean="0"/>
              <a:t>     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7-й конкурс </a:t>
            </a:r>
            <a:r>
              <a:rPr lang="ru-RU" sz="4000" b="1" dirty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ru-RU" sz="40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4000" b="1" dirty="0">
                <a:latin typeface="Cambria" panose="02040503050406030204" pitchFamily="18" charset="0"/>
                <a:ea typeface="Cambria" panose="02040503050406030204" pitchFamily="18" charset="0"/>
              </a:rPr>
              <a:t>«Великий математик»</a:t>
            </a:r>
            <a:endParaRPr lang="ru-RU" sz="6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840229"/>
            <a:ext cx="6272454" cy="3655314"/>
          </a:xfrm>
        </p:spPr>
        <p:txBody>
          <a:bodyPr/>
          <a:lstStyle/>
          <a:p>
            <a:pPr marL="0">
              <a:buNone/>
            </a:pPr>
            <a:r>
              <a:rPr lang="ru-RU" i="1" dirty="0" smtClean="0"/>
              <a:t>У нас в школе есть будущий великий математик: он каждую минуту вычитает, делит, складывает, умножает. Иногда получает чудеса: число 100 он сначала изобразил шестью девятками, потом пятью пятерками, пятью тройками, пятью единицами. Попробуйте и вы.</a:t>
            </a:r>
            <a:endParaRPr lang="ru-RU" dirty="0"/>
          </a:p>
        </p:txBody>
      </p:sp>
      <p:pic>
        <p:nvPicPr>
          <p:cNvPr id="4" name="Рисунок 3" descr="mxcpdT7LRyaE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1656" y="4581128"/>
            <a:ext cx="3030823" cy="2051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236804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Конкурс болельщиков</a:t>
            </a:r>
            <a:br>
              <a:rPr lang="ru-RU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«Среднеарифметическое»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1844824"/>
            <a:ext cx="3024336" cy="34290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9600" b="1" dirty="0" smtClean="0">
                <a:solidFill>
                  <a:schemeClr val="accent5">
                    <a:lumMod val="75000"/>
                  </a:schemeClr>
                </a:solidFill>
              </a:rPr>
              <a:t>Портфеля </a:t>
            </a:r>
            <a:r>
              <a:rPr lang="ru-RU" sz="9600" b="1" dirty="0">
                <a:solidFill>
                  <a:schemeClr val="accent5">
                    <a:lumMod val="75000"/>
                  </a:schemeClr>
                </a:solidFill>
              </a:rPr>
              <a:t>и рюкзака – ...	</a:t>
            </a:r>
            <a:endParaRPr lang="ru-RU" sz="9600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endParaRPr lang="ru-RU" sz="9600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9600" b="1" dirty="0">
                <a:solidFill>
                  <a:schemeClr val="accent5">
                    <a:lumMod val="75000"/>
                  </a:schemeClr>
                </a:solidFill>
              </a:rPr>
              <a:t>Женщины и рыбы – ... 	</a:t>
            </a:r>
            <a:endParaRPr lang="ru-RU" sz="9600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endParaRPr lang="ru-RU" sz="9600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9600" b="1" dirty="0">
                <a:solidFill>
                  <a:schemeClr val="accent5">
                    <a:lumMod val="75000"/>
                  </a:schemeClr>
                </a:solidFill>
              </a:rPr>
              <a:t>Мужчины и коня – ...	</a:t>
            </a:r>
            <a:endParaRPr lang="ru-RU" sz="9600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endParaRPr lang="ru-RU" sz="9600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9600" b="1" dirty="0">
                <a:solidFill>
                  <a:schemeClr val="accent5">
                    <a:lumMod val="75000"/>
                  </a:schemeClr>
                </a:solidFill>
              </a:rPr>
              <a:t>Носка и чулка – ...	</a:t>
            </a:r>
            <a:endParaRPr lang="ru-RU" sz="9600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endParaRPr lang="ru-RU" sz="9600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9600" b="1" dirty="0">
                <a:solidFill>
                  <a:schemeClr val="accent5">
                    <a:lumMod val="75000"/>
                  </a:schemeClr>
                </a:solidFill>
              </a:rPr>
              <a:t>Кола и пятёрки – ... 	</a:t>
            </a:r>
            <a:endParaRPr lang="ru-RU" sz="9600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9600" b="1" dirty="0">
                <a:solidFill>
                  <a:schemeClr val="accent5">
                    <a:lumMod val="75000"/>
                  </a:schemeClr>
                </a:solidFill>
              </a:rPr>
              <a:t> </a:t>
            </a:r>
            <a:endParaRPr lang="ru-RU" sz="9600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9600" b="1" dirty="0">
                <a:solidFill>
                  <a:schemeClr val="accent5">
                    <a:lumMod val="75000"/>
                  </a:schemeClr>
                </a:solidFill>
              </a:rPr>
              <a:t>Ежа и змеи – ... </a:t>
            </a:r>
            <a:r>
              <a:rPr lang="ru-RU" sz="2500" b="1" dirty="0">
                <a:solidFill>
                  <a:schemeClr val="accent5">
                    <a:lumMod val="75000"/>
                  </a:schemeClr>
                </a:solidFill>
              </a:rPr>
              <a:t>	</a:t>
            </a:r>
            <a:r>
              <a:rPr lang="ru-RU" sz="2300" b="1" dirty="0">
                <a:solidFill>
                  <a:schemeClr val="accent5">
                    <a:lumMod val="75000"/>
                  </a:schemeClr>
                </a:solidFill>
              </a:rPr>
              <a:t>   </a:t>
            </a:r>
            <a:endParaRPr lang="ru-RU" sz="2300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endParaRPr lang="ru-RU" sz="4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67944" y="1844824"/>
            <a:ext cx="4680520" cy="468396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sz="9600" b="1" dirty="0">
                <a:solidFill>
                  <a:schemeClr val="accent3">
                    <a:lumMod val="75000"/>
                  </a:schemeClr>
                </a:solidFill>
              </a:rPr>
              <a:t>Яблока и персика – ...	         </a:t>
            </a:r>
            <a:endParaRPr lang="ru-RU" sz="9600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9600" b="1" dirty="0">
                <a:solidFill>
                  <a:schemeClr val="accent3">
                    <a:lumMod val="75000"/>
                  </a:schemeClr>
                </a:solidFill>
              </a:rPr>
              <a:t> </a:t>
            </a:r>
            <a:endParaRPr lang="ru-RU" sz="9600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9600" b="1" dirty="0">
                <a:solidFill>
                  <a:schemeClr val="accent3">
                    <a:lumMod val="75000"/>
                  </a:schemeClr>
                </a:solidFill>
              </a:rPr>
              <a:t>Велосипеда и мотоцикла – </a:t>
            </a:r>
            <a:r>
              <a:rPr lang="ru-RU" sz="9600" b="1" i="1" dirty="0">
                <a:solidFill>
                  <a:schemeClr val="accent3">
                    <a:lumMod val="75000"/>
                  </a:schemeClr>
                </a:solidFill>
              </a:rPr>
              <a:t>... </a:t>
            </a:r>
            <a:endParaRPr lang="ru-RU" sz="9600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9600" b="1" i="1" dirty="0">
                <a:solidFill>
                  <a:schemeClr val="accent3">
                    <a:lumMod val="75000"/>
                  </a:schemeClr>
                </a:solidFill>
              </a:rPr>
              <a:t> </a:t>
            </a:r>
            <a:endParaRPr lang="ru-RU" sz="9600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9600" b="1" dirty="0">
                <a:solidFill>
                  <a:schemeClr val="accent3">
                    <a:lumMod val="75000"/>
                  </a:schemeClr>
                </a:solidFill>
              </a:rPr>
              <a:t>Апельсина и лимона – ... </a:t>
            </a:r>
          </a:p>
          <a:p>
            <a:pPr>
              <a:buNone/>
            </a:pPr>
            <a:r>
              <a:rPr lang="ru-RU" sz="9600" b="1" dirty="0">
                <a:solidFill>
                  <a:schemeClr val="accent3">
                    <a:lumMod val="75000"/>
                  </a:schemeClr>
                </a:solidFill>
              </a:rPr>
              <a:t>	</a:t>
            </a:r>
            <a:endParaRPr lang="ru-RU" sz="9600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9600" b="1" dirty="0">
                <a:solidFill>
                  <a:schemeClr val="accent3">
                    <a:lumMod val="75000"/>
                  </a:schemeClr>
                </a:solidFill>
              </a:rPr>
              <a:t>Туфельки и сапога – ...	</a:t>
            </a:r>
            <a:endParaRPr lang="ru-RU" sz="9600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9600" b="1" dirty="0">
                <a:solidFill>
                  <a:schemeClr val="accent3">
                    <a:lumMod val="75000"/>
                  </a:schemeClr>
                </a:solidFill>
              </a:rPr>
              <a:t> </a:t>
            </a:r>
            <a:endParaRPr lang="ru-RU" sz="9600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9600" b="1" dirty="0">
                <a:solidFill>
                  <a:schemeClr val="accent3">
                    <a:lumMod val="75000"/>
                  </a:schemeClr>
                </a:solidFill>
              </a:rPr>
              <a:t>Пианино и баяна – ... 	</a:t>
            </a:r>
            <a:endParaRPr lang="ru-RU" sz="9600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None/>
            </a:pPr>
            <a:endParaRPr lang="ru-RU" sz="9600" b="1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9600" b="1" dirty="0">
                <a:solidFill>
                  <a:schemeClr val="accent3">
                    <a:lumMod val="75000"/>
                  </a:schemeClr>
                </a:solidFill>
              </a:rPr>
              <a:t>Холодильника</a:t>
            </a:r>
          </a:p>
          <a:p>
            <a:pPr>
              <a:buNone/>
            </a:pPr>
            <a:r>
              <a:rPr lang="ru-RU" sz="9600" b="1" dirty="0">
                <a:solidFill>
                  <a:schemeClr val="accent3">
                    <a:lumMod val="75000"/>
                  </a:schemeClr>
                </a:solidFill>
              </a:rPr>
              <a:t>и вентилятора – ... </a:t>
            </a:r>
            <a:endParaRPr lang="ru-RU" sz="9600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None/>
            </a:pPr>
            <a:endParaRPr lang="ru-RU" sz="4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5900" y="476672"/>
            <a:ext cx="6164442" cy="85725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7-й конкурс </a:t>
            </a:r>
            <a:r>
              <a:rPr lang="ru-RU" sz="3600" b="1" dirty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ru-RU" sz="36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3600" b="1" dirty="0">
                <a:latin typeface="Cambria" panose="02040503050406030204" pitchFamily="18" charset="0"/>
                <a:ea typeface="Cambria" panose="02040503050406030204" pitchFamily="18" charset="0"/>
              </a:rPr>
              <a:t>«Великий математик»</a:t>
            </a:r>
            <a:br>
              <a:rPr lang="ru-RU" sz="36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ОТВЕТЫ</a:t>
            </a:r>
            <a:endParaRPr lang="ru-RU" sz="6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85900" y="2057400"/>
            <a:ext cx="6164442" cy="3655314"/>
          </a:xfrm>
        </p:spPr>
        <p:txBody>
          <a:bodyPr/>
          <a:lstStyle/>
          <a:p>
            <a:pPr>
              <a:buNone/>
            </a:pPr>
            <a:r>
              <a:rPr lang="ru-RU" sz="3600" b="1" dirty="0"/>
              <a:t>99 : 99 + 99 = 100</a:t>
            </a:r>
          </a:p>
          <a:p>
            <a:pPr>
              <a:buNone/>
            </a:pPr>
            <a:r>
              <a:rPr lang="ru-RU" sz="3600" b="1" dirty="0"/>
              <a:t>5× 5 × 5 – 5 × 5 = 100</a:t>
            </a:r>
          </a:p>
          <a:p>
            <a:pPr>
              <a:buNone/>
            </a:pPr>
            <a:r>
              <a:rPr lang="ru-RU" sz="3600" b="1" dirty="0"/>
              <a:t>33 × 3 + 33 : 3 = 100</a:t>
            </a:r>
          </a:p>
          <a:p>
            <a:pPr>
              <a:buNone/>
            </a:pPr>
            <a:r>
              <a:rPr lang="ru-RU" sz="3600" b="1" dirty="0"/>
              <a:t>111 - 11=100</a:t>
            </a:r>
            <a:endParaRPr lang="ru-RU" sz="3600" dirty="0"/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3117627"/>
            <a:ext cx="3168351" cy="37259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85725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8-й конкурс </a:t>
            </a:r>
            <a:r>
              <a:rPr lang="ru-RU" sz="3200" b="1" dirty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ru-RU" sz="32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3200" b="1" dirty="0">
                <a:latin typeface="Cambria" panose="02040503050406030204" pitchFamily="18" charset="0"/>
                <a:ea typeface="Cambria" panose="02040503050406030204" pitchFamily="18" charset="0"/>
              </a:rPr>
              <a:t>«Игра-головоломка «Волшебный круг»</a:t>
            </a:r>
            <a:endParaRPr lang="ru-RU" sz="6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5556" y="1009918"/>
            <a:ext cx="7992888" cy="3391222"/>
          </a:xfrm>
        </p:spPr>
        <p:txBody>
          <a:bodyPr>
            <a:noAutofit/>
          </a:bodyPr>
          <a:lstStyle/>
          <a:p>
            <a:pPr marL="0" algn="just">
              <a:buNone/>
            </a:pPr>
            <a:r>
              <a:rPr lang="ru-RU" i="1" dirty="0" smtClean="0"/>
              <a:t>Круг состоит из 10 частей, среди которых 4 равных треугольника, остальные части попарно равны между собой, сходны с фигурами треугольной формы, но одна из сторон закруглена. Из частей игры удобно составлять человечков, птиц, ракеты и другие фигуры. Для составления необходимо использовать все 10 частей, не накладывая одну часть на другую.</a:t>
            </a:r>
            <a:endParaRPr lang="ru-RU" dirty="0"/>
          </a:p>
        </p:txBody>
      </p:sp>
      <p:pic>
        <p:nvPicPr>
          <p:cNvPr id="5" name="Рисунок 4" descr="mxcp101923588_large_5111852_golovolomka_volshebnyj_kru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504" y="4149080"/>
            <a:ext cx="3312992" cy="25961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Конкурс болельщиков</a:t>
            </a:r>
            <a:br>
              <a:rPr lang="ru-RU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«Математические шарады»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1916832"/>
            <a:ext cx="4454252" cy="4251920"/>
          </a:xfrm>
        </p:spPr>
        <p:txBody>
          <a:bodyPr>
            <a:noAutofit/>
          </a:bodyPr>
          <a:lstStyle/>
          <a:p>
            <a:pPr marL="0">
              <a:buNone/>
            </a:pPr>
            <a:r>
              <a:rPr lang="ru-RU" sz="2000" dirty="0"/>
              <a:t>Он грызун не очень мелкий,</a:t>
            </a:r>
          </a:p>
          <a:p>
            <a:pPr marL="0">
              <a:buNone/>
            </a:pPr>
            <a:r>
              <a:rPr lang="ru-RU" sz="2000" dirty="0"/>
              <a:t>Ибо чуть побольше белки.</a:t>
            </a:r>
          </a:p>
          <a:p>
            <a:pPr marL="0">
              <a:buNone/>
            </a:pPr>
            <a:r>
              <a:rPr lang="ru-RU" sz="2000" dirty="0"/>
              <a:t>А заменишь «</a:t>
            </a:r>
            <a:r>
              <a:rPr lang="ru-RU" sz="2000" b="1" dirty="0"/>
              <a:t>У</a:t>
            </a:r>
            <a:r>
              <a:rPr lang="ru-RU" sz="2000" dirty="0"/>
              <a:t>» на «</a:t>
            </a:r>
            <a:r>
              <a:rPr lang="ru-RU" sz="2000" b="1" dirty="0"/>
              <a:t>О</a:t>
            </a:r>
            <a:r>
              <a:rPr lang="ru-RU" sz="2000" dirty="0"/>
              <a:t>» -</a:t>
            </a:r>
          </a:p>
          <a:p>
            <a:pPr marL="0">
              <a:buNone/>
            </a:pPr>
            <a:r>
              <a:rPr lang="ru-RU" sz="2000" dirty="0"/>
              <a:t>Будет </a:t>
            </a:r>
            <a:r>
              <a:rPr lang="ru-RU" sz="2000" b="1" dirty="0"/>
              <a:t>круглое число</a:t>
            </a:r>
            <a:r>
              <a:rPr lang="ru-RU" sz="2000" dirty="0"/>
              <a:t>.</a:t>
            </a:r>
          </a:p>
          <a:p>
            <a:pPr marL="0">
              <a:buNone/>
            </a:pPr>
            <a:endParaRPr lang="ru-RU" sz="2000" dirty="0"/>
          </a:p>
          <a:p>
            <a:pPr marL="0">
              <a:buNone/>
            </a:pPr>
            <a:endParaRPr lang="ru-RU" sz="2000" dirty="0"/>
          </a:p>
          <a:p>
            <a:pPr marL="0">
              <a:buNone/>
            </a:pPr>
            <a:r>
              <a:rPr lang="ru-RU" sz="2000" dirty="0"/>
              <a:t>Я приношу с собою боль,</a:t>
            </a:r>
          </a:p>
          <a:p>
            <a:pPr marL="0">
              <a:buNone/>
            </a:pPr>
            <a:r>
              <a:rPr lang="ru-RU" sz="2000" dirty="0"/>
              <a:t>В лице большое искаженье.</a:t>
            </a:r>
          </a:p>
          <a:p>
            <a:pPr marL="0">
              <a:buNone/>
            </a:pPr>
            <a:r>
              <a:rPr lang="ru-RU" sz="2000" dirty="0"/>
              <a:t>А «</a:t>
            </a:r>
            <a:r>
              <a:rPr lang="ru-RU" sz="2000" b="1" dirty="0"/>
              <a:t>Ф</a:t>
            </a:r>
            <a:r>
              <a:rPr lang="ru-RU" sz="2000" dirty="0"/>
              <a:t>» на «</a:t>
            </a:r>
            <a:r>
              <a:rPr lang="ru-RU" sz="2000" b="1" dirty="0"/>
              <a:t>П</a:t>
            </a:r>
            <a:r>
              <a:rPr lang="ru-RU" sz="2000" dirty="0"/>
              <a:t>» заменишь коль,</a:t>
            </a:r>
          </a:p>
          <a:p>
            <a:pPr marL="0">
              <a:buNone/>
            </a:pPr>
            <a:r>
              <a:rPr lang="ru-RU" sz="2000" dirty="0"/>
              <a:t>То сразу превращусь я в </a:t>
            </a:r>
            <a:r>
              <a:rPr lang="ru-RU" sz="2000" b="1" dirty="0"/>
              <a:t>знак сложенья</a:t>
            </a:r>
            <a:r>
              <a:rPr lang="ru-RU" sz="2000" dirty="0"/>
              <a:t>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40506" y="1916832"/>
            <a:ext cx="4680012" cy="3942438"/>
          </a:xfrm>
        </p:spPr>
        <p:txBody>
          <a:bodyPr>
            <a:normAutofit/>
          </a:bodyPr>
          <a:lstStyle/>
          <a:p>
            <a:pPr marL="0">
              <a:buNone/>
            </a:pPr>
            <a:r>
              <a:rPr lang="ru-RU" sz="1800" dirty="0"/>
              <a:t>С буквой «</a:t>
            </a:r>
            <a:r>
              <a:rPr lang="ru-RU" sz="1800" b="1" dirty="0"/>
              <a:t>Р</a:t>
            </a:r>
            <a:r>
              <a:rPr lang="ru-RU" sz="1800" dirty="0"/>
              <a:t>» - с овцы стригут,</a:t>
            </a:r>
          </a:p>
          <a:p>
            <a:pPr marL="0">
              <a:buNone/>
            </a:pPr>
            <a:r>
              <a:rPr lang="ru-RU" sz="1800" dirty="0"/>
              <a:t>В нити прочные прядут.</a:t>
            </a:r>
          </a:p>
          <a:p>
            <a:pPr marL="0">
              <a:buNone/>
            </a:pPr>
            <a:r>
              <a:rPr lang="ru-RU" sz="1800" dirty="0"/>
              <a:t>А без «</a:t>
            </a:r>
            <a:r>
              <a:rPr lang="ru-RU" sz="1800" b="1" dirty="0"/>
              <a:t>Р</a:t>
            </a:r>
            <a:r>
              <a:rPr lang="ru-RU" sz="1800" dirty="0"/>
              <a:t>» - нужна для счёта,</a:t>
            </a:r>
          </a:p>
          <a:p>
            <a:pPr marL="0">
              <a:buNone/>
            </a:pPr>
            <a:r>
              <a:rPr lang="ru-RU" sz="1800" b="1" dirty="0"/>
              <a:t>Цифрой </a:t>
            </a:r>
            <a:r>
              <a:rPr lang="ru-RU" sz="1800" dirty="0"/>
              <a:t>быть - её работа.</a:t>
            </a:r>
          </a:p>
          <a:p>
            <a:pPr marL="0">
              <a:buNone/>
            </a:pPr>
            <a:endParaRPr lang="ru-RU" sz="1800" dirty="0"/>
          </a:p>
          <a:p>
            <a:pPr marL="0">
              <a:buNone/>
            </a:pPr>
            <a:endParaRPr lang="ru-RU" sz="1800" dirty="0"/>
          </a:p>
          <a:p>
            <a:pPr marL="0">
              <a:buNone/>
            </a:pPr>
            <a:r>
              <a:rPr lang="ru-RU" sz="1800" b="1" dirty="0"/>
              <a:t>Число я меньше десяти</a:t>
            </a:r>
            <a:r>
              <a:rPr lang="ru-RU" sz="1800" dirty="0"/>
              <a:t>.</a:t>
            </a:r>
          </a:p>
          <a:p>
            <a:pPr marL="0">
              <a:buNone/>
            </a:pPr>
            <a:r>
              <a:rPr lang="ru-RU" sz="1800" dirty="0"/>
              <a:t>Меня тебе легко найти.</a:t>
            </a:r>
          </a:p>
          <a:p>
            <a:pPr marL="0">
              <a:buNone/>
            </a:pPr>
            <a:r>
              <a:rPr lang="ru-RU" sz="1800" dirty="0"/>
              <a:t>Но если букве «</a:t>
            </a:r>
            <a:r>
              <a:rPr lang="ru-RU" sz="1800" b="1" dirty="0"/>
              <a:t>Я</a:t>
            </a:r>
            <a:r>
              <a:rPr lang="ru-RU" sz="1800" dirty="0"/>
              <a:t>» прикажешь рядом встать,</a:t>
            </a:r>
          </a:p>
          <a:p>
            <a:pPr marL="0">
              <a:buNone/>
            </a:pPr>
            <a:r>
              <a:rPr lang="ru-RU" sz="1800" dirty="0"/>
              <a:t>Я всё: отец, и ты, и дедушка, и мать.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86" y="188640"/>
            <a:ext cx="9036496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Конкурс болельщиков</a:t>
            </a:r>
            <a:br>
              <a:rPr lang="ru-RU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«Математические шарады»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988840"/>
            <a:ext cx="4608512" cy="41799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/>
              <a:t>Читаем мы направо смело –</a:t>
            </a:r>
          </a:p>
          <a:p>
            <a:pPr>
              <a:buNone/>
            </a:pPr>
            <a:r>
              <a:rPr lang="ru-RU" sz="1800" b="1" dirty="0"/>
              <a:t>Геометрическое тело</a:t>
            </a:r>
            <a:r>
              <a:rPr lang="ru-RU" sz="1800" dirty="0"/>
              <a:t>.</a:t>
            </a:r>
          </a:p>
          <a:p>
            <a:pPr>
              <a:buNone/>
            </a:pPr>
            <a:r>
              <a:rPr lang="ru-RU" sz="1800" dirty="0"/>
              <a:t>Прочтём же справа мы налево –</a:t>
            </a:r>
          </a:p>
          <a:p>
            <a:pPr>
              <a:buNone/>
            </a:pPr>
            <a:r>
              <a:rPr lang="ru-RU" sz="1800" dirty="0"/>
              <a:t>Увидим разновидность древа.</a:t>
            </a:r>
          </a:p>
          <a:p>
            <a:pPr marL="0">
              <a:buNone/>
            </a:pPr>
            <a:endParaRPr lang="ru-RU" sz="1800" dirty="0"/>
          </a:p>
          <a:p>
            <a:pPr marL="0">
              <a:buNone/>
            </a:pPr>
            <a:endParaRPr lang="ru-RU" sz="1800" dirty="0"/>
          </a:p>
          <a:p>
            <a:pPr marL="0">
              <a:buNone/>
            </a:pPr>
            <a:r>
              <a:rPr lang="ru-RU" sz="1800" dirty="0"/>
              <a:t>Рождаюсь на мебельной фабрике я</a:t>
            </a:r>
          </a:p>
          <a:p>
            <a:pPr marL="0">
              <a:buNone/>
            </a:pPr>
            <a:r>
              <a:rPr lang="ru-RU" sz="1800" dirty="0"/>
              <a:t>И в каждом хозяйстве нельзя без меня.</a:t>
            </a:r>
          </a:p>
          <a:p>
            <a:pPr marL="0">
              <a:buNone/>
            </a:pPr>
            <a:r>
              <a:rPr lang="ru-RU" sz="1800" dirty="0"/>
              <a:t>Отбросишь последнюю букву мою –</a:t>
            </a:r>
          </a:p>
          <a:p>
            <a:pPr marL="0">
              <a:buNone/>
            </a:pPr>
            <a:r>
              <a:rPr lang="ru-RU" sz="1800" dirty="0"/>
              <a:t>Названье </a:t>
            </a:r>
            <a:r>
              <a:rPr lang="ru-RU" sz="1800" b="1" dirty="0"/>
              <a:t>большому числу</a:t>
            </a:r>
            <a:r>
              <a:rPr lang="ru-RU" sz="1800" dirty="0"/>
              <a:t> я даю.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6016" y="1988840"/>
            <a:ext cx="3888432" cy="39424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/>
              <a:t>Я с «</a:t>
            </a:r>
            <a:r>
              <a:rPr lang="ru-RU" sz="1800" b="1" dirty="0"/>
              <a:t>Л</a:t>
            </a:r>
            <a:r>
              <a:rPr lang="ru-RU" sz="1800" dirty="0"/>
              <a:t>» смягчённым - под землёй,</a:t>
            </a:r>
          </a:p>
          <a:p>
            <a:pPr>
              <a:buNone/>
            </a:pPr>
            <a:r>
              <a:rPr lang="ru-RU" sz="1800" dirty="0"/>
              <a:t>Бываю каменный и бурый.</a:t>
            </a:r>
          </a:p>
          <a:p>
            <a:pPr>
              <a:buNone/>
            </a:pPr>
            <a:r>
              <a:rPr lang="ru-RU" sz="1800" dirty="0"/>
              <a:t>А с твёрдым - в комнате твоей</a:t>
            </a:r>
          </a:p>
          <a:p>
            <a:pPr>
              <a:buNone/>
            </a:pPr>
            <a:r>
              <a:rPr lang="ru-RU" sz="1800" dirty="0"/>
              <a:t>И</a:t>
            </a:r>
            <a:r>
              <a:rPr lang="ru-RU" sz="1800" b="1" dirty="0"/>
              <a:t> в геометрии фигура</a:t>
            </a:r>
            <a:r>
              <a:rPr lang="ru-RU" sz="1800" dirty="0"/>
              <a:t>.</a:t>
            </a:r>
          </a:p>
          <a:p>
            <a:pPr marL="0">
              <a:buNone/>
            </a:pPr>
            <a:endParaRPr lang="ru-RU" sz="1800" dirty="0"/>
          </a:p>
          <a:p>
            <a:pPr marL="0">
              <a:buNone/>
            </a:pPr>
            <a:endParaRPr lang="ru-RU" sz="1800" dirty="0"/>
          </a:p>
          <a:p>
            <a:pPr>
              <a:buNone/>
            </a:pPr>
            <a:r>
              <a:rPr lang="ru-RU" sz="1800" b="1" dirty="0"/>
              <a:t>Счастливой цифру</a:t>
            </a:r>
            <a:r>
              <a:rPr lang="ru-RU" sz="1800" dirty="0"/>
              <a:t> ту считают,</a:t>
            </a:r>
          </a:p>
          <a:p>
            <a:pPr>
              <a:buNone/>
            </a:pPr>
            <a:r>
              <a:rPr lang="ru-RU" sz="1800" dirty="0"/>
              <a:t>При счете её применяют.</a:t>
            </a:r>
          </a:p>
          <a:p>
            <a:pPr>
              <a:buNone/>
            </a:pPr>
            <a:r>
              <a:rPr lang="ru-RU" sz="1800" dirty="0"/>
              <a:t>А «</a:t>
            </a:r>
            <a:r>
              <a:rPr lang="ru-RU" sz="1800" b="1" dirty="0"/>
              <a:t>М</a:t>
            </a:r>
            <a:r>
              <a:rPr lang="ru-RU" sz="1800" dirty="0"/>
              <a:t>» вот на «</a:t>
            </a:r>
            <a:r>
              <a:rPr lang="ru-RU" sz="1800" b="1" dirty="0"/>
              <a:t>Т</a:t>
            </a:r>
            <a:r>
              <a:rPr lang="ru-RU" sz="1800" dirty="0"/>
              <a:t>» поменяли –</a:t>
            </a:r>
          </a:p>
          <a:p>
            <a:pPr>
              <a:buNone/>
            </a:pPr>
            <a:r>
              <a:rPr lang="ru-RU" sz="1800" dirty="0"/>
              <a:t>И рыбы немало поймали.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164796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Конкурс болельщиков</a:t>
            </a:r>
            <a:br>
              <a:rPr lang="ru-RU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«Математические шарады»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9502" y="1844824"/>
            <a:ext cx="4464496" cy="42519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/>
              <a:t>С «</a:t>
            </a:r>
            <a:r>
              <a:rPr lang="ru-RU" sz="2400" b="1" dirty="0"/>
              <a:t>Ш</a:t>
            </a:r>
            <a:r>
              <a:rPr lang="ru-RU" sz="2400" dirty="0"/>
              <a:t>» - для счёта я нужна,</a:t>
            </a:r>
          </a:p>
          <a:p>
            <a:pPr>
              <a:buNone/>
            </a:pPr>
            <a:r>
              <a:rPr lang="ru-RU" sz="2400" dirty="0"/>
              <a:t>С «</a:t>
            </a:r>
            <a:r>
              <a:rPr lang="ru-RU" sz="2400" b="1" dirty="0"/>
              <a:t>М</a:t>
            </a:r>
            <a:r>
              <a:rPr lang="ru-RU" sz="2400" dirty="0"/>
              <a:t>» - обидчикам страшна!</a:t>
            </a:r>
          </a:p>
          <a:p>
            <a:pPr>
              <a:buNone/>
            </a:pPr>
            <a:endParaRPr lang="ru-RU" sz="2400" dirty="0"/>
          </a:p>
          <a:p>
            <a:pPr>
              <a:buNone/>
            </a:pPr>
            <a:r>
              <a:rPr lang="ru-RU" sz="2400" dirty="0"/>
              <a:t>С «К» - фигура без углов, </a:t>
            </a:r>
          </a:p>
          <a:p>
            <a:pPr>
              <a:buNone/>
            </a:pPr>
            <a:r>
              <a:rPr lang="ru-RU" sz="2400" dirty="0"/>
              <a:t>С «Д» - дружить с тобой готов.</a:t>
            </a:r>
          </a:p>
          <a:p>
            <a:pPr marL="0">
              <a:buNone/>
            </a:pPr>
            <a:endParaRPr lang="ru-RU" sz="2400" dirty="0"/>
          </a:p>
          <a:p>
            <a:pPr>
              <a:buNone/>
            </a:pPr>
            <a:r>
              <a:rPr lang="ru-RU" sz="2400" dirty="0"/>
              <a:t>Первый слог - нота,</a:t>
            </a:r>
          </a:p>
          <a:p>
            <a:pPr>
              <a:buNone/>
            </a:pPr>
            <a:r>
              <a:rPr lang="ru-RU" sz="2400" dirty="0"/>
              <a:t>Второй слог - нота.</a:t>
            </a:r>
          </a:p>
          <a:p>
            <a:pPr>
              <a:buNone/>
            </a:pPr>
            <a:r>
              <a:rPr lang="ru-RU" sz="2400" dirty="0"/>
              <a:t>А в целом –</a:t>
            </a:r>
          </a:p>
          <a:p>
            <a:pPr>
              <a:buNone/>
            </a:pPr>
            <a:r>
              <a:rPr lang="ru-RU" sz="2400" dirty="0"/>
              <a:t>Только </a:t>
            </a:r>
            <a:r>
              <a:rPr lang="ru-RU" sz="2400" b="1" dirty="0"/>
              <a:t>часть чего-то</a:t>
            </a:r>
            <a:r>
              <a:rPr lang="ru-RU" sz="2400" dirty="0"/>
              <a:t>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53998" y="1879249"/>
            <a:ext cx="4355976" cy="444649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/>
              <a:t>Предлог стоит в моём начале,</a:t>
            </a:r>
          </a:p>
          <a:p>
            <a:pPr>
              <a:buNone/>
            </a:pPr>
            <a:r>
              <a:rPr lang="ru-RU" sz="2400" dirty="0"/>
              <a:t>В конце же - загородный дом.</a:t>
            </a:r>
          </a:p>
          <a:p>
            <a:pPr>
              <a:buNone/>
            </a:pPr>
            <a:r>
              <a:rPr lang="ru-RU" sz="2400" dirty="0"/>
              <a:t>А целое мы все </a:t>
            </a:r>
            <a:r>
              <a:rPr lang="ru-RU" sz="2400" b="1" dirty="0"/>
              <a:t>решали</a:t>
            </a:r>
            <a:endParaRPr lang="ru-RU" sz="2400" dirty="0"/>
          </a:p>
          <a:p>
            <a:pPr>
              <a:buNone/>
            </a:pPr>
            <a:r>
              <a:rPr lang="ru-RU" sz="2400" dirty="0"/>
              <a:t>И у доски, и за столом.</a:t>
            </a:r>
          </a:p>
          <a:p>
            <a:pPr marL="0">
              <a:buNone/>
            </a:pPr>
            <a:endParaRPr lang="ru-RU" sz="2400" dirty="0"/>
          </a:p>
          <a:p>
            <a:pPr marL="0">
              <a:buNone/>
            </a:pPr>
            <a:endParaRPr lang="ru-RU" sz="2400" dirty="0"/>
          </a:p>
          <a:p>
            <a:pPr>
              <a:buNone/>
            </a:pPr>
            <a:r>
              <a:rPr lang="ru-RU" sz="2400" dirty="0"/>
              <a:t>Её в школе все изучают,</a:t>
            </a:r>
          </a:p>
          <a:p>
            <a:pPr>
              <a:buNone/>
            </a:pPr>
            <a:r>
              <a:rPr lang="ru-RU" sz="2400" dirty="0"/>
              <a:t>Из двустволки ею стреляют.</a:t>
            </a:r>
          </a:p>
          <a:p>
            <a:pPr>
              <a:buNone/>
            </a:pPr>
            <a:r>
              <a:rPr lang="ru-RU" sz="2400" dirty="0"/>
              <a:t>Её исполнят  нам два барабана</a:t>
            </a:r>
          </a:p>
          <a:p>
            <a:pPr>
              <a:buNone/>
            </a:pPr>
            <a:r>
              <a:rPr lang="ru-RU" sz="2400" dirty="0"/>
              <a:t>Иль каблуки отобьют её рьяно.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812868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Конкурс болельщиков</a:t>
            </a:r>
            <a:br>
              <a:rPr lang="ru-RU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«Математические загадки»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7504" y="1340768"/>
            <a:ext cx="4968552" cy="4800600"/>
          </a:xfrm>
        </p:spPr>
        <p:txBody>
          <a:bodyPr>
            <a:noAutofit/>
          </a:bodyPr>
          <a:lstStyle/>
          <a:p>
            <a:pPr marL="0">
              <a:buNone/>
            </a:pPr>
            <a:r>
              <a:rPr lang="ru-RU" sz="2400" b="1" dirty="0"/>
              <a:t>Цифра</a:t>
            </a:r>
            <a:r>
              <a:rPr lang="ru-RU" sz="2400" dirty="0"/>
              <a:t> та - не </a:t>
            </a:r>
            <a:r>
              <a:rPr lang="ru-RU" sz="2400" dirty="0" smtClean="0"/>
              <a:t>колобок,</a:t>
            </a:r>
          </a:p>
          <a:p>
            <a:pPr marL="0">
              <a:buNone/>
            </a:pPr>
            <a:r>
              <a:rPr lang="ru-RU" sz="2400" dirty="0" smtClean="0"/>
              <a:t>а </a:t>
            </a:r>
            <a:r>
              <a:rPr lang="ru-RU" sz="2400" dirty="0"/>
              <a:t>просто он пустой кружок.</a:t>
            </a:r>
          </a:p>
          <a:p>
            <a:pPr marL="0">
              <a:buNone/>
            </a:pPr>
            <a:endParaRPr lang="ru-RU" sz="2400" dirty="0"/>
          </a:p>
          <a:p>
            <a:pPr marL="0">
              <a:buNone/>
            </a:pPr>
            <a:r>
              <a:rPr lang="ru-RU" sz="2400" b="1" dirty="0"/>
              <a:t>Три</a:t>
            </a:r>
            <a:r>
              <a:rPr lang="ru-RU" sz="2400" dirty="0"/>
              <a:t> вершины тут видны,</a:t>
            </a:r>
          </a:p>
          <a:p>
            <a:pPr marL="0">
              <a:buNone/>
            </a:pPr>
            <a:r>
              <a:rPr lang="ru-RU" sz="2400" dirty="0"/>
              <a:t>Три угла, три стороны, -</a:t>
            </a:r>
          </a:p>
          <a:p>
            <a:pPr marL="0">
              <a:buNone/>
            </a:pPr>
            <a:r>
              <a:rPr lang="ru-RU" sz="2400" dirty="0"/>
              <a:t>Ну, пожалуй, и довольно! –</a:t>
            </a:r>
          </a:p>
          <a:p>
            <a:pPr>
              <a:buNone/>
            </a:pPr>
            <a:r>
              <a:rPr lang="ru-RU" sz="2400" dirty="0"/>
              <a:t>Что ты видишь?</a:t>
            </a:r>
          </a:p>
          <a:p>
            <a:pPr>
              <a:buNone/>
            </a:pPr>
            <a:endParaRPr lang="ru-RU" sz="2400" dirty="0"/>
          </a:p>
          <a:p>
            <a:pPr>
              <a:buNone/>
            </a:pPr>
            <a:r>
              <a:rPr lang="ru-RU" sz="2400" b="1" dirty="0"/>
              <a:t>Эта</a:t>
            </a:r>
            <a:r>
              <a:rPr lang="ru-RU" sz="2400" dirty="0"/>
              <a:t> странная фигура,</a:t>
            </a:r>
          </a:p>
          <a:p>
            <a:pPr>
              <a:buNone/>
            </a:pPr>
            <a:r>
              <a:rPr lang="ru-RU" sz="2400" dirty="0"/>
              <a:t>Ну, совсем миниатюра!</a:t>
            </a:r>
          </a:p>
          <a:p>
            <a:pPr>
              <a:buNone/>
            </a:pPr>
            <a:r>
              <a:rPr lang="ru-RU" sz="2400" dirty="0"/>
              <a:t>И на маленький листочек</a:t>
            </a:r>
          </a:p>
          <a:p>
            <a:pPr>
              <a:buNone/>
            </a:pPr>
            <a:r>
              <a:rPr lang="ru-RU" sz="2400" dirty="0"/>
              <a:t>Мы поставим сотни …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851412" y="1348444"/>
            <a:ext cx="5292588" cy="4872608"/>
          </a:xfrm>
        </p:spPr>
        <p:txBody>
          <a:bodyPr>
            <a:noAutofit/>
          </a:bodyPr>
          <a:lstStyle/>
          <a:p>
            <a:pPr marL="0">
              <a:buNone/>
            </a:pPr>
            <a:r>
              <a:rPr lang="ru-RU" sz="2400" b="1" dirty="0"/>
              <a:t>Сговорились</a:t>
            </a:r>
            <a:r>
              <a:rPr lang="ru-RU" sz="2400" dirty="0"/>
              <a:t> две ноги делать дуги и круги.</a:t>
            </a:r>
          </a:p>
          <a:p>
            <a:pPr marL="0">
              <a:buNone/>
            </a:pPr>
            <a:endParaRPr lang="ru-RU" sz="2400" dirty="0"/>
          </a:p>
          <a:p>
            <a:pPr>
              <a:buNone/>
            </a:pPr>
            <a:r>
              <a:rPr lang="ru-RU" sz="2400" b="1" dirty="0"/>
              <a:t>А </a:t>
            </a:r>
            <a:r>
              <a:rPr lang="ru-RU" sz="2400" dirty="0"/>
              <a:t>братишка мой, Сережка,</a:t>
            </a:r>
          </a:p>
          <a:p>
            <a:pPr>
              <a:buNone/>
            </a:pPr>
            <a:r>
              <a:rPr lang="ru-RU" sz="2400" dirty="0"/>
              <a:t>Математик и чертежник –</a:t>
            </a:r>
          </a:p>
          <a:p>
            <a:pPr>
              <a:buNone/>
            </a:pPr>
            <a:r>
              <a:rPr lang="ru-RU" sz="2400" dirty="0"/>
              <a:t>На столе у бабы Шуры</a:t>
            </a:r>
          </a:p>
          <a:p>
            <a:pPr>
              <a:buNone/>
            </a:pPr>
            <a:r>
              <a:rPr lang="ru-RU" sz="2400" dirty="0"/>
              <a:t>Чертит всякие…</a:t>
            </a:r>
          </a:p>
          <a:p>
            <a:pPr>
              <a:buNone/>
            </a:pPr>
            <a:endParaRPr lang="ru-RU" sz="2400" dirty="0"/>
          </a:p>
          <a:p>
            <a:pPr>
              <a:buNone/>
            </a:pPr>
            <a:r>
              <a:rPr lang="ru-RU" sz="2400" b="1" dirty="0"/>
              <a:t>Он</a:t>
            </a:r>
            <a:r>
              <a:rPr lang="ru-RU" sz="2400" dirty="0"/>
              <a:t> от солнца прилетает,</a:t>
            </a:r>
          </a:p>
          <a:p>
            <a:pPr>
              <a:buNone/>
            </a:pPr>
            <a:r>
              <a:rPr lang="ru-RU" sz="2400" dirty="0"/>
              <a:t>Пробивая толщу туч</a:t>
            </a:r>
          </a:p>
          <a:p>
            <a:pPr>
              <a:buNone/>
            </a:pPr>
            <a:r>
              <a:rPr lang="ru-RU" sz="2400" dirty="0"/>
              <a:t>И в тетрадочке бывает,</a:t>
            </a:r>
          </a:p>
          <a:p>
            <a:pPr>
              <a:buNone/>
            </a:pPr>
            <a:r>
              <a:rPr lang="ru-RU" sz="2400" dirty="0"/>
              <a:t>А зовется просто -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596844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Конкурс болельщиков</a:t>
            </a:r>
            <a:br>
              <a:rPr lang="ru-RU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«Математические загадки»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5605" y="921709"/>
            <a:ext cx="4392488" cy="483315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dirty="0"/>
              <a:t>Едет</a:t>
            </a:r>
            <a:r>
              <a:rPr lang="ru-RU" sz="2000" dirty="0"/>
              <a:t> ручка вдоль листа</a:t>
            </a:r>
          </a:p>
          <a:p>
            <a:pPr>
              <a:buNone/>
            </a:pPr>
            <a:r>
              <a:rPr lang="ru-RU" sz="2000" dirty="0"/>
              <a:t>По линеечке, по краю –</a:t>
            </a:r>
          </a:p>
          <a:p>
            <a:pPr>
              <a:buNone/>
            </a:pPr>
            <a:r>
              <a:rPr lang="ru-RU" sz="2000" dirty="0"/>
              <a:t>Получается черта,</a:t>
            </a:r>
          </a:p>
          <a:p>
            <a:pPr>
              <a:buNone/>
            </a:pPr>
            <a:r>
              <a:rPr lang="ru-RU" sz="2000" dirty="0"/>
              <a:t>Называется  …</a:t>
            </a:r>
          </a:p>
          <a:p>
            <a:pPr>
              <a:buNone/>
            </a:pPr>
            <a:endParaRPr lang="ru-RU" sz="2000" dirty="0"/>
          </a:p>
          <a:p>
            <a:pPr>
              <a:buNone/>
            </a:pPr>
            <a:r>
              <a:rPr lang="ru-RU" sz="2000" b="1" dirty="0"/>
              <a:t>Эта</a:t>
            </a:r>
            <a:r>
              <a:rPr lang="ru-RU" sz="2000" dirty="0"/>
              <a:t> форма у клубка,</a:t>
            </a:r>
          </a:p>
          <a:p>
            <a:pPr>
              <a:buNone/>
            </a:pPr>
            <a:r>
              <a:rPr lang="ru-RU" sz="2000" dirty="0"/>
              <a:t>У планеты, колобка,</a:t>
            </a:r>
          </a:p>
          <a:p>
            <a:pPr>
              <a:buNone/>
            </a:pPr>
            <a:r>
              <a:rPr lang="ru-RU" sz="2000" dirty="0"/>
              <a:t>Но сожми ее, дружок,</a:t>
            </a:r>
          </a:p>
          <a:p>
            <a:pPr>
              <a:buNone/>
            </a:pPr>
            <a:r>
              <a:rPr lang="ru-RU" sz="2000" dirty="0"/>
              <a:t>И получится  ... </a:t>
            </a:r>
          </a:p>
          <a:p>
            <a:pPr>
              <a:buNone/>
            </a:pPr>
            <a:endParaRPr lang="ru-RU" sz="2000" dirty="0"/>
          </a:p>
          <a:p>
            <a:pPr>
              <a:buNone/>
            </a:pPr>
            <a:r>
              <a:rPr lang="ru-RU" sz="2000" dirty="0"/>
              <a:t>Нет углов у меня,</a:t>
            </a:r>
          </a:p>
          <a:p>
            <a:pPr>
              <a:buNone/>
            </a:pPr>
            <a:r>
              <a:rPr lang="ru-RU" sz="2000" dirty="0"/>
              <a:t>И похож на блюдце я,</a:t>
            </a:r>
          </a:p>
          <a:p>
            <a:pPr>
              <a:buNone/>
            </a:pPr>
            <a:r>
              <a:rPr lang="ru-RU" sz="2000" dirty="0"/>
              <a:t>На тарелку и на крышку,</a:t>
            </a:r>
          </a:p>
          <a:p>
            <a:pPr>
              <a:buNone/>
            </a:pPr>
            <a:r>
              <a:rPr lang="ru-RU" sz="2000" dirty="0"/>
              <a:t>На кольцо, на колесо.</a:t>
            </a:r>
          </a:p>
          <a:p>
            <a:pPr>
              <a:buNone/>
            </a:pPr>
            <a:r>
              <a:rPr lang="ru-RU" sz="2000" dirty="0"/>
              <a:t>Кто же я такой, друзья?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49942" y="1100545"/>
            <a:ext cx="4374486" cy="457250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dirty="0"/>
              <a:t>Если</a:t>
            </a:r>
            <a:r>
              <a:rPr lang="ru-RU" sz="2000" dirty="0"/>
              <a:t> взял бы я окружность,</a:t>
            </a:r>
          </a:p>
          <a:p>
            <a:pPr>
              <a:buNone/>
            </a:pPr>
            <a:r>
              <a:rPr lang="ru-RU" sz="2000" dirty="0"/>
              <a:t>С двух сторон немного сжал,</a:t>
            </a:r>
          </a:p>
          <a:p>
            <a:pPr>
              <a:buNone/>
            </a:pPr>
            <a:r>
              <a:rPr lang="ru-RU" sz="2000" dirty="0"/>
              <a:t>Отвечайте дети дружно –</a:t>
            </a:r>
          </a:p>
          <a:p>
            <a:pPr>
              <a:buNone/>
            </a:pPr>
            <a:r>
              <a:rPr lang="ru-RU" sz="2000" dirty="0"/>
              <a:t>Получился бы ...</a:t>
            </a:r>
          </a:p>
          <a:p>
            <a:pPr>
              <a:buNone/>
            </a:pPr>
            <a:endParaRPr lang="ru-RU" sz="2000" dirty="0"/>
          </a:p>
          <a:p>
            <a:pPr>
              <a:buNone/>
            </a:pPr>
            <a:r>
              <a:rPr lang="ru-RU" sz="2000" b="1" dirty="0"/>
              <a:t>Если</a:t>
            </a:r>
            <a:r>
              <a:rPr lang="ru-RU" sz="2000" dirty="0"/>
              <a:t> встали все квадраты,</a:t>
            </a:r>
          </a:p>
          <a:p>
            <a:pPr>
              <a:buNone/>
            </a:pPr>
            <a:r>
              <a:rPr lang="ru-RU" sz="2000" dirty="0"/>
              <a:t>На вершины под углом бы,</a:t>
            </a:r>
          </a:p>
          <a:p>
            <a:pPr>
              <a:buNone/>
            </a:pPr>
            <a:r>
              <a:rPr lang="ru-RU" sz="2000" dirty="0"/>
              <a:t>То бы видели ,ребята,</a:t>
            </a:r>
          </a:p>
          <a:p>
            <a:pPr>
              <a:buNone/>
            </a:pPr>
            <a:r>
              <a:rPr lang="ru-RU" sz="2000" dirty="0"/>
              <a:t>Не квадраты мы, а ...</a:t>
            </a:r>
          </a:p>
          <a:p>
            <a:pPr>
              <a:buNone/>
            </a:pPr>
            <a:endParaRPr lang="ru-RU" sz="2000" dirty="0"/>
          </a:p>
          <a:p>
            <a:pPr>
              <a:buNone/>
            </a:pPr>
            <a:r>
              <a:rPr lang="ru-RU" sz="2000" b="1" dirty="0"/>
              <a:t>Он</a:t>
            </a:r>
            <a:r>
              <a:rPr lang="ru-RU" sz="2000" dirty="0"/>
              <a:t> и острый, да не нос,</a:t>
            </a:r>
          </a:p>
          <a:p>
            <a:pPr>
              <a:buNone/>
            </a:pPr>
            <a:r>
              <a:rPr lang="ru-RU" sz="2000" dirty="0"/>
              <a:t>И прямой, да не вопрос,</a:t>
            </a:r>
          </a:p>
          <a:p>
            <a:pPr>
              <a:buNone/>
            </a:pPr>
            <a:r>
              <a:rPr lang="ru-RU" sz="2000" dirty="0"/>
              <a:t>И тупой он, да не ножик, -</a:t>
            </a:r>
          </a:p>
          <a:p>
            <a:pPr>
              <a:buNone/>
            </a:pPr>
            <a:r>
              <a:rPr lang="ru-RU" sz="2000" dirty="0"/>
              <a:t>Что еще таким быть может?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0631" y="478858"/>
            <a:ext cx="6642738" cy="85725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C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Наш КВН посвящается</a:t>
            </a:r>
            <a:br>
              <a:rPr lang="ru-RU" b="1" dirty="0" smtClean="0">
                <a:solidFill>
                  <a:srgbClr val="CC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ru-RU" b="1" dirty="0">
              <a:solidFill>
                <a:srgbClr val="CC00C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323528" y="1518458"/>
            <a:ext cx="3924436" cy="3842742"/>
          </a:xfrm>
        </p:spPr>
        <p:txBody>
          <a:bodyPr>
            <a:normAutofit fontScale="25000" lnSpcReduction="20000"/>
          </a:bodyPr>
          <a:lstStyle/>
          <a:p>
            <a:pPr marL="0">
              <a:buNone/>
            </a:pP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>
              <a:buNone/>
            </a:pPr>
            <a:r>
              <a:rPr lang="ru-RU" sz="96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Тем, </a:t>
            </a:r>
            <a:r>
              <a:rPr lang="ru-RU" sz="96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кто учит математику</a:t>
            </a:r>
            <a:r>
              <a:rPr lang="ru-RU" sz="96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</a:p>
          <a:p>
            <a:pPr marL="0">
              <a:buNone/>
            </a:pPr>
            <a:endParaRPr lang="ru-RU" sz="32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>
              <a:buNone/>
            </a:pPr>
            <a:r>
              <a:rPr lang="ru-RU" sz="96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Тем, </a:t>
            </a:r>
            <a:r>
              <a:rPr lang="ru-RU" sz="96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кто учит математике</a:t>
            </a:r>
            <a:r>
              <a:rPr lang="ru-RU" sz="96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</a:p>
          <a:p>
            <a:pPr marL="0">
              <a:buNone/>
            </a:pPr>
            <a:endParaRPr lang="ru-RU" sz="32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>
              <a:buNone/>
            </a:pPr>
            <a:r>
              <a:rPr lang="ru-RU" sz="96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Тем, </a:t>
            </a:r>
            <a:r>
              <a:rPr lang="ru-RU" sz="96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кто любит математику</a:t>
            </a:r>
            <a:r>
              <a:rPr lang="ru-RU" sz="96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</a:p>
          <a:p>
            <a:pPr marL="0">
              <a:buNone/>
            </a:pPr>
            <a:endParaRPr lang="ru-RU" sz="32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>
              <a:buNone/>
            </a:pPr>
            <a:r>
              <a:rPr lang="ru-RU" sz="96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Тем, </a:t>
            </a:r>
            <a:r>
              <a:rPr lang="ru-RU" sz="96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кто не знает,  </a:t>
            </a:r>
          </a:p>
          <a:p>
            <a:pPr marL="0">
              <a:buNone/>
            </a:pPr>
            <a:r>
              <a:rPr lang="ru-RU" sz="96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что любит математику</a:t>
            </a:r>
            <a:r>
              <a:rPr lang="ru-RU" sz="96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Содержимое 7" descr="mxcpdolg-uchitelya-2-chast-102993257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247963" y="1637541"/>
            <a:ext cx="3645405" cy="337929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34498"/>
            <a:ext cx="8208912" cy="3763326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miri Quran" pitchFamily="2" charset="-78"/>
              </a:rPr>
              <a:t>Вот и закончилась наша игра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miri Quran" pitchFamily="2" charset="-78"/>
              </a:rPr>
              <a:t>Результат узнать нам всем пора.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miri Quran" pitchFamily="2" charset="-78"/>
              </a:rPr>
              <a:t>Подведя состязаний сегодня  черту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miri Quran" pitchFamily="2" charset="-78"/>
              </a:rPr>
              <a:t>Победителей наших мы наградим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miri Quran" pitchFamily="2" charset="-78"/>
              </a:rPr>
              <a:t>За смекалку,  находчивость и остроту.</a:t>
            </a:r>
            <a:endParaRPr lang="ru-RU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Amiri Quran" pitchFamily="2" charset="-78"/>
            </a:endParaRPr>
          </a:p>
        </p:txBody>
      </p:sp>
      <p:pic>
        <p:nvPicPr>
          <p:cNvPr id="5" name="Рисунок 4" descr="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58335" y="2636913"/>
            <a:ext cx="4627330" cy="42201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7584" y="3050958"/>
            <a:ext cx="3679304" cy="2754306"/>
          </a:xfrm>
        </p:spPr>
        <p:txBody>
          <a:bodyPr>
            <a:normAutofit fontScale="85000" lnSpcReduction="20000"/>
          </a:bodyPr>
          <a:lstStyle/>
          <a:p>
            <a:pPr marL="0">
              <a:buNone/>
            </a:pPr>
            <a:r>
              <a:rPr lang="ru-RU" sz="3400" b="1" dirty="0" smtClean="0">
                <a:solidFill>
                  <a:srgbClr val="00B050"/>
                </a:solidFill>
              </a:rPr>
              <a:t>Разрешается: </a:t>
            </a:r>
          </a:p>
          <a:p>
            <a:pPr marL="0">
              <a:buNone/>
            </a:pPr>
            <a:r>
              <a:rPr lang="ru-RU" sz="3400" b="1" dirty="0" smtClean="0">
                <a:solidFill>
                  <a:srgbClr val="00B050"/>
                </a:solidFill>
              </a:rPr>
              <a:t>1. Шевелить мозгами.</a:t>
            </a:r>
          </a:p>
          <a:p>
            <a:pPr marL="0">
              <a:buNone/>
            </a:pPr>
            <a:r>
              <a:rPr lang="ru-RU" sz="3400" b="1" dirty="0" smtClean="0">
                <a:solidFill>
                  <a:srgbClr val="00B050"/>
                </a:solidFill>
              </a:rPr>
              <a:t>2. Выдавать умные мысли.</a:t>
            </a:r>
          </a:p>
          <a:p>
            <a:pPr marL="0">
              <a:buNone/>
            </a:pPr>
            <a:r>
              <a:rPr lang="ru-RU" sz="3400" b="1" dirty="0" smtClean="0">
                <a:solidFill>
                  <a:srgbClr val="00B050"/>
                </a:solidFill>
              </a:rPr>
              <a:t>3. Совать нос в любую дыру.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96036" y="2996952"/>
            <a:ext cx="3619314" cy="2808312"/>
          </a:xfrm>
        </p:spPr>
        <p:txBody>
          <a:bodyPr>
            <a:noAutofit/>
          </a:bodyPr>
          <a:lstStyle/>
          <a:p>
            <a:pPr marL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Запрещается:  </a:t>
            </a:r>
          </a:p>
          <a:p>
            <a:pPr marL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1. Шуметь и буянить.</a:t>
            </a:r>
          </a:p>
          <a:p>
            <a:pPr marL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2. Быть равнодушным и ленивым.</a:t>
            </a:r>
          </a:p>
          <a:p>
            <a:pPr marL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3. Быть скупым на остроумие.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7650" name="Picture 2" descr="D:\Общие документы\Текстовые\Интернат\МАТЕМАТИЧЕСКИЙ КВН\mxcpdzieci-licz%C4%85ce-od-jednego-do-czterech_1308-30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9871" y="122873"/>
            <a:ext cx="7566545" cy="2671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1650" y="332656"/>
            <a:ext cx="5600700" cy="961616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1-й конкурс</a:t>
            </a:r>
            <a:br>
              <a:rPr lang="ru-RU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«Визитная карточка»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1700808"/>
            <a:ext cx="6426714" cy="3655314"/>
          </a:xfrm>
        </p:spPr>
        <p:txBody>
          <a:bodyPr/>
          <a:lstStyle/>
          <a:p>
            <a:pPr algn="ctr">
              <a:buNone/>
            </a:pPr>
            <a:endParaRPr lang="ru-RU" sz="600" dirty="0"/>
          </a:p>
          <a:p>
            <a:pPr algn="ctr">
              <a:buNone/>
            </a:pPr>
            <a:r>
              <a:rPr lang="ru-RU" sz="3600" b="1" i="1" dirty="0"/>
              <a:t>Девиз, эмблема, приветствие</a:t>
            </a:r>
          </a:p>
        </p:txBody>
      </p:sp>
      <p:pic>
        <p:nvPicPr>
          <p:cNvPr id="28676" name="Picture 4" descr="Картинки по запросу задумчивый ученик"/>
          <p:cNvPicPr>
            <a:picLocks noChangeAspect="1" noChangeArrowheads="1"/>
          </p:cNvPicPr>
          <p:nvPr/>
        </p:nvPicPr>
        <p:blipFill>
          <a:blip r:embed="rId2" cstate="print"/>
          <a:srcRect t="32653"/>
          <a:stretch>
            <a:fillRect/>
          </a:stretch>
        </p:blipFill>
        <p:spPr bwMode="auto">
          <a:xfrm>
            <a:off x="2326660" y="3212976"/>
            <a:ext cx="4490681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5900" y="1063228"/>
            <a:ext cx="6002424" cy="133965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2-й конкурс</a:t>
            </a:r>
            <a:br>
              <a:rPr lang="ru-RU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6600" b="1" spc="45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«Разминка»</a:t>
            </a:r>
            <a:endParaRPr lang="ru-RU" sz="6600" spc="45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Содержимое 5" descr="mxcp5120e0027cf7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302" y="2672916"/>
            <a:ext cx="7429396" cy="27003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23657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3-й конкурс</a:t>
            </a:r>
            <a:r>
              <a:rPr lang="ru-RU" sz="5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ru-RU" sz="5400" b="1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800" b="1" dirty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ru-RU" sz="8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Составить как можно больше слов из слова</a:t>
            </a:r>
            <a:r>
              <a:rPr lang="ru-RU" sz="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ru-RU" sz="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ru-RU" sz="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ru-RU" sz="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ТРЕУГОЛЬНИК</a:t>
            </a:r>
            <a:endParaRPr lang="ru-RU" sz="7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Содержимое 3" descr="mxcp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8971" y="2482404"/>
            <a:ext cx="4306058" cy="41807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6" t="24801" r="6936" b="13251"/>
          <a:stretch/>
        </p:blipFill>
        <p:spPr>
          <a:xfrm>
            <a:off x="1223628" y="944724"/>
            <a:ext cx="3132349" cy="318635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2" t="25033" r="4433" b="12744"/>
          <a:stretch/>
        </p:blipFill>
        <p:spPr>
          <a:xfrm>
            <a:off x="4409983" y="2402777"/>
            <a:ext cx="3577217" cy="3577218"/>
          </a:xfrm>
          <a:prstGeom prst="rect">
            <a:avLst/>
          </a:prstGeom>
        </p:spPr>
      </p:pic>
      <p:sp>
        <p:nvSpPr>
          <p:cNvPr id="6" name="Стрелка вправо 5"/>
          <p:cNvSpPr/>
          <p:nvPr/>
        </p:nvSpPr>
        <p:spPr>
          <a:xfrm flipH="1">
            <a:off x="4517994" y="1268761"/>
            <a:ext cx="1458162" cy="8561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7" name="TextBox 6"/>
          <p:cNvSpPr txBox="1"/>
          <p:nvPr/>
        </p:nvSpPr>
        <p:spPr>
          <a:xfrm>
            <a:off x="6050305" y="857251"/>
            <a:ext cx="737112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35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2978823" y="4617133"/>
            <a:ext cx="1404156" cy="8561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" name="TextBox 8"/>
          <p:cNvSpPr txBox="1"/>
          <p:nvPr/>
        </p:nvSpPr>
        <p:spPr>
          <a:xfrm>
            <a:off x="2052690" y="4154184"/>
            <a:ext cx="899131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35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47664" y="188640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ПОСЧИТАЙ ТРЕУГОЛЬНИКИ</a:t>
            </a:r>
            <a:endParaRPr lang="ru-RU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22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1" t="24801" r="6935" b="13251"/>
          <a:stretch/>
        </p:blipFill>
        <p:spPr>
          <a:xfrm>
            <a:off x="1277634" y="944725"/>
            <a:ext cx="3098880" cy="309887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1" t="24801" r="6935" b="13251"/>
          <a:stretch/>
        </p:blipFill>
        <p:spPr>
          <a:xfrm>
            <a:off x="4572000" y="2780929"/>
            <a:ext cx="3098880" cy="3098879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5328139" y="3573016"/>
            <a:ext cx="1529861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363308" y="5085184"/>
            <a:ext cx="1494692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328139" y="3573016"/>
            <a:ext cx="35169" cy="151216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6858000" y="3573016"/>
            <a:ext cx="0" cy="151216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976156" y="944725"/>
            <a:ext cx="737112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35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24" name="Стрелка вправо 23"/>
          <p:cNvSpPr/>
          <p:nvPr/>
        </p:nvSpPr>
        <p:spPr>
          <a:xfrm flipH="1">
            <a:off x="4517994" y="1405566"/>
            <a:ext cx="1458162" cy="8561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5" name="TextBox 24"/>
          <p:cNvSpPr txBox="1"/>
          <p:nvPr/>
        </p:nvSpPr>
        <p:spPr>
          <a:xfrm>
            <a:off x="1939833" y="4167253"/>
            <a:ext cx="737112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35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26" name="Стрелка вправо 25"/>
          <p:cNvSpPr/>
          <p:nvPr/>
        </p:nvSpPr>
        <p:spPr>
          <a:xfrm>
            <a:off x="2990446" y="4649468"/>
            <a:ext cx="1386068" cy="8561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2" name="TextBox 11"/>
          <p:cNvSpPr txBox="1"/>
          <p:nvPr/>
        </p:nvSpPr>
        <p:spPr>
          <a:xfrm>
            <a:off x="1547664" y="188640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ПОСЧИТАЙ ТРЕУГОЛЬНИКИ</a:t>
            </a:r>
            <a:endParaRPr lang="ru-RU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01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661</TotalTime>
  <Words>961</Words>
  <Application>Microsoft Office PowerPoint</Application>
  <PresentationFormat>Экран (4:3)</PresentationFormat>
  <Paragraphs>287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40" baseType="lpstr">
      <vt:lpstr>Amiri Quran</vt:lpstr>
      <vt:lpstr>Andalus</vt:lpstr>
      <vt:lpstr>Arial</vt:lpstr>
      <vt:lpstr>Arimo</vt:lpstr>
      <vt:lpstr>Calibri</vt:lpstr>
      <vt:lpstr>Calibri Light</vt:lpstr>
      <vt:lpstr>Cambria</vt:lpstr>
      <vt:lpstr>Comic Sans MS</vt:lpstr>
      <vt:lpstr>Constantia</vt:lpstr>
      <vt:lpstr>Тема Office</vt:lpstr>
      <vt:lpstr>МАТЕМАТИЧЕСКИЙ </vt:lpstr>
      <vt:lpstr>ДЕВИЗ КВН</vt:lpstr>
      <vt:lpstr>Наш КВН посвящается </vt:lpstr>
      <vt:lpstr>  </vt:lpstr>
      <vt:lpstr>1-й конкурс «Визитная карточка»</vt:lpstr>
      <vt:lpstr>2-й конкурс «Разминка»</vt:lpstr>
      <vt:lpstr>3-й конкурс  Составить как можно больше слов из слова    ТРЕУГОЛЬНИК</vt:lpstr>
      <vt:lpstr>Презентация PowerPoint</vt:lpstr>
      <vt:lpstr>Презентация PowerPoint</vt:lpstr>
      <vt:lpstr>Конкурс болельщиков «Веселые задачи»</vt:lpstr>
      <vt:lpstr>Конкурс болельщиков «Веселые задачи»</vt:lpstr>
      <vt:lpstr>Конкурс болельщиков «Веселые задачи»</vt:lpstr>
      <vt:lpstr>Конкурс болельщиков «Веселые задачи»</vt:lpstr>
      <vt:lpstr>Конкурс болельщиков «Веселые задачи»</vt:lpstr>
      <vt:lpstr>4-й конкурс   «Конкурс капитанов»</vt:lpstr>
      <vt:lpstr>5-й конкурс  Продолжи пословицу</vt:lpstr>
      <vt:lpstr>Конкурс болельщиков «Геометрические слова» </vt:lpstr>
      <vt:lpstr>5-й конкурс  Продолжи пословицу</vt:lpstr>
      <vt:lpstr>6-й конкурс  «Отгадай ребусы»</vt:lpstr>
      <vt:lpstr>Конкурс болельщиков «Попробуй прочитай»</vt:lpstr>
      <vt:lpstr>7-й конкурс  «Великий математик»</vt:lpstr>
      <vt:lpstr>Конкурс болельщиков «Среднеарифметическое»</vt:lpstr>
      <vt:lpstr>7-й конкурс  «Великий математик» ОТВЕТЫ</vt:lpstr>
      <vt:lpstr>8-й конкурс  «Игра-головоломка «Волшебный круг»</vt:lpstr>
      <vt:lpstr>Конкурс болельщиков «Математические шарады»</vt:lpstr>
      <vt:lpstr>Конкурс болельщиков «Математические шарады»</vt:lpstr>
      <vt:lpstr>Конкурс болельщиков «Математические шарады»</vt:lpstr>
      <vt:lpstr>Конкурс болельщиков «Математические загадки»</vt:lpstr>
      <vt:lpstr>Конкурс болельщиков «Математические загадки»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МАТЕМАТИЧЕСКИЙ  КВН</dc:title>
  <dc:creator>Admin</dc:creator>
  <cp:lastModifiedBy>Афанасьев Павел</cp:lastModifiedBy>
  <cp:revision>69</cp:revision>
  <dcterms:created xsi:type="dcterms:W3CDTF">2018-10-07T17:58:03Z</dcterms:created>
  <dcterms:modified xsi:type="dcterms:W3CDTF">2018-10-24T11:11:46Z</dcterms:modified>
</cp:coreProperties>
</file>