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77" r:id="rId12"/>
    <p:sldId id="257" r:id="rId13"/>
    <p:sldId id="270" r:id="rId14"/>
    <p:sldId id="268" r:id="rId15"/>
    <p:sldId id="269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761"/>
    <a:srgbClr val="3C7F88"/>
    <a:srgbClr val="47B6EE"/>
    <a:srgbClr val="3EA8D0"/>
    <a:srgbClr val="FCA7DE"/>
    <a:srgbClr val="543480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0;&#1072;%20&#1048;&#1085;&#1090;&#1077;&#1088;&#1085;&#1072;&#1090;\001%20&#1059;&#1063;&#1045;&#1041;&#1053;&#1040;&#1071;%20&#1044;&#1045;&#1071;&#1058;&#1045;&#1051;&#1068;&#1053;&#1054;&#1057;&#1058;&#1068;\&#1055;&#1083;&#1072;&#1085;%20&#1082;&#1086;&#1085;&#1089;&#1087;&#1077;&#1082;&#1090;%20&#1091;&#1088;&#1086;&#1082;&#1072;\6%20&#1073;\&#1055;&#1088;&#1077;&#1079;&#1077;&#1085;&#1090;&#1072;&#1094;&#1080;&#1103;%20&#1086;&#1088;&#1092;&#1077;&#1081;%20&#1080;%20&#1101;&#1074;&#1088;&#1080;&#1076;&#1080;&#1082;&#1072;\Glyuk-Melodiya-iz-opery-Orfey-i-Evridika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0;&#1072;%20&#1048;&#1085;&#1090;&#1077;&#1088;&#1085;&#1072;&#1090;\001%20&#1059;&#1063;&#1045;&#1041;&#1053;&#1040;&#1071;%20&#1044;&#1045;&#1071;&#1058;&#1045;&#1051;&#1068;&#1053;&#1054;&#1057;&#1058;&#1068;\&#1055;&#1083;&#1072;&#1085;%20&#1082;&#1086;&#1085;&#1089;&#1087;&#1077;&#1082;&#1090;%20&#1091;&#1088;&#1086;&#1082;&#1072;\6%20&#1073;\&#1055;&#1088;&#1077;&#1079;&#1077;&#1085;&#1090;&#1072;&#1094;&#1080;&#1103;%20&#1086;&#1088;&#1092;&#1077;&#1081;%20&#1080;%20&#1101;&#1074;&#1088;&#1080;&#1076;&#1080;&#1082;&#1072;\&#1040;&#1083;&#1100;&#1073;&#1077;&#1088;&#1090;%20&#1040;&#1089;&#1072;&#1076;&#1091;&#1083;&#1083;&#1080;&#1085;%20-%20&#1059;&#1074;&#1077;&#1088;&#1090;&#1102;&#1088;&#1072;%20&#1080;&#1079;%20&#1088;&#1086;&#1082;-&#1086;&#1087;&#1077;&#1088;&#1099;%20&#1054;&#1088;&#1092;&#1077;&#1080;%20&#1080;%20&#1069;&#1074;&#1088;&#1080;&#1076;&#1080;&#1082;&#1072;%20(hitov.net).mp3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0;&#1072;%20&#1048;&#1085;&#1090;&#1077;&#1088;&#1085;&#1072;&#1090;\001%20&#1059;&#1063;&#1045;&#1041;&#1053;&#1040;&#1071;%20&#1044;&#1045;&#1071;&#1058;&#1045;&#1051;&#1068;&#1053;&#1054;&#1057;&#1058;&#1068;\&#1055;&#1083;&#1072;&#1085;%20&#1082;&#1086;&#1085;&#1089;&#1087;&#1077;&#1082;&#1090;%20&#1091;&#1088;&#1086;&#1082;&#1072;\6%20&#1073;\&#1055;&#1088;&#1077;&#1079;&#1077;&#1085;&#1090;&#1072;&#1094;&#1080;&#1103;%20&#1086;&#1088;&#1092;&#1077;&#1081;%20&#1080;%20&#1101;&#1074;&#1088;&#1080;&#1076;&#1080;&#1082;&#1072;\&#1053;&#1086;&#1081;&#1079;%20&#1086;&#1088;&#1092;&#1077;&#1081;.wa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1136" y="2501536"/>
            <a:ext cx="4590288" cy="175666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Древнегреческий </a:t>
            </a:r>
            <a:br>
              <a:rPr lang="ru-RU" sz="3600" b="1" dirty="0" smtClean="0"/>
            </a:br>
            <a:r>
              <a:rPr lang="ru-RU" sz="3600" b="1" dirty="0" smtClean="0"/>
              <a:t>миф Орфей и </a:t>
            </a:r>
            <a:r>
              <a:rPr lang="ru-RU" sz="3600" b="1" dirty="0" err="1" smtClean="0"/>
              <a:t>Эвридика</a:t>
            </a:r>
            <a:r>
              <a:rPr lang="ru-RU" sz="3600" b="1" dirty="0" smtClean="0"/>
              <a:t> в </a:t>
            </a:r>
            <a:r>
              <a:rPr lang="ru-RU" sz="3600" b="1" dirty="0" smtClean="0"/>
              <a:t>музыке</a:t>
            </a:r>
            <a:endParaRPr lang="en-US" sz="3600" b="1" dirty="0">
              <a:solidFill>
                <a:srgbClr val="304761"/>
              </a:solidFill>
              <a:latin typeface="Bradley Hand ITC" pitchFamily="66" charset="0"/>
            </a:endParaRPr>
          </a:p>
        </p:txBody>
      </p:sp>
      <p:sp>
        <p:nvSpPr>
          <p:cNvPr id="3" name="Ромб 2"/>
          <p:cNvSpPr/>
          <p:nvPr/>
        </p:nvSpPr>
        <p:spPr>
          <a:xfrm>
            <a:off x="5711687" y="3763617"/>
            <a:ext cx="3432313" cy="3094383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Учитель музыки: </a:t>
            </a:r>
            <a:r>
              <a:rPr lang="ru-RU" sz="2400" dirty="0" err="1" smtClean="0">
                <a:solidFill>
                  <a:schemeClr val="tx1"/>
                </a:solidFill>
              </a:rPr>
              <a:t>Комракова</a:t>
            </a:r>
            <a:r>
              <a:rPr lang="ru-RU" sz="2400" dirty="0" smtClean="0">
                <a:solidFill>
                  <a:schemeClr val="tx1"/>
                </a:solidFill>
              </a:rPr>
              <a:t> А.В.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117" y="561069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Амур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4578" name="Picture 2" descr="Eros-Making-the-World-Tu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2547" y="333419"/>
            <a:ext cx="3802470" cy="5703707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03" y="2549071"/>
            <a:ext cx="282892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ера Кристофа Виллибальда Глюка «Орфей и Эвридика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0"/>
            <a:ext cx="4095750" cy="4410076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орфей и эвридика глю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262" y="2387631"/>
            <a:ext cx="5803719" cy="4261362"/>
          </a:xfrm>
          <a:prstGeom prst="rect">
            <a:avLst/>
          </a:prstGeom>
          <a:noFill/>
        </p:spPr>
      </p:pic>
      <p:pic>
        <p:nvPicPr>
          <p:cNvPr id="6" name="Glyuk-Melodiya-iz-opery-Orfey-i-Evridi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410098" y="418011"/>
            <a:ext cx="1465217" cy="1465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333" y="597849"/>
            <a:ext cx="5482764" cy="916796"/>
          </a:xfrm>
        </p:spPr>
        <p:txBody>
          <a:bodyPr/>
          <a:lstStyle/>
          <a:p>
            <a:r>
              <a:rPr lang="ru-RU" dirty="0" smtClean="0">
                <a:solidFill>
                  <a:srgbClr val="304761"/>
                </a:solidFill>
                <a:latin typeface="+mn-lt"/>
              </a:rPr>
              <a:t>Вопросы</a:t>
            </a:r>
            <a:endParaRPr lang="en-US" dirty="0">
              <a:solidFill>
                <a:srgbClr val="304761"/>
              </a:solidFill>
              <a:latin typeface="+mn-lt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96440" y="4267200"/>
            <a:ext cx="6069013" cy="555625"/>
            <a:chOff x="1248" y="1440"/>
            <a:chExt cx="3823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28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Какой темп (скорость звучания)?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216510" y="1658473"/>
            <a:ext cx="5105400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543295" y="3491753"/>
            <a:ext cx="6892929" cy="555625"/>
            <a:chOff x="1248" y="2640"/>
            <a:chExt cx="4342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3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Какая динамика (громкость звучания)?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436562" y="5029203"/>
            <a:ext cx="7881938" cy="842963"/>
            <a:chOff x="1248" y="3230"/>
            <a:chExt cx="4965" cy="531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807" y="3238"/>
              <a:ext cx="440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Какой музыкальный инструмент исполняет главную</a:t>
              </a:r>
            </a:p>
            <a:p>
              <a:r>
                <a:rPr lang="ru-RU" sz="2400" dirty="0" smtClean="0"/>
                <a:t> партию?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1835076" y="2747498"/>
            <a:ext cx="5105400" cy="896938"/>
            <a:chOff x="1248" y="3230"/>
            <a:chExt cx="3216" cy="565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220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/>
                <a:t>Какой характер музыки?</a:t>
              </a:r>
              <a:endParaRPr lang="en-US" sz="2400" dirty="0" smtClean="0">
                <a:solidFill>
                  <a:srgbClr val="000000"/>
                </a:solidFill>
              </a:endParaRP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12"/>
          <p:cNvGrpSpPr>
            <a:grpSpLocks/>
          </p:cNvGrpSpPr>
          <p:nvPr/>
        </p:nvGrpSpPr>
        <p:grpSpPr bwMode="auto">
          <a:xfrm>
            <a:off x="2163501" y="1747656"/>
            <a:ext cx="5676903" cy="461963"/>
            <a:chOff x="1325" y="2699"/>
            <a:chExt cx="3576" cy="291"/>
          </a:xfrm>
        </p:grpSpPr>
        <p:sp>
          <p:nvSpPr>
            <p:cNvPr id="30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gray">
            <a:xfrm>
              <a:off x="1325" y="2699"/>
              <a:ext cx="35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Какие чувства вызывает у вас эта музыка?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370" y="260623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Рок опера </a:t>
            </a:r>
            <a:r>
              <a:rPr lang="ru-RU" b="1" dirty="0" smtClean="0">
                <a:latin typeface="Arial Black" pitchFamily="34" charset="0"/>
              </a:rPr>
              <a:t>«Орфей и </a:t>
            </a:r>
            <a:r>
              <a:rPr lang="ru-RU" b="1" dirty="0" err="1" smtClean="0">
                <a:latin typeface="Arial Black" pitchFamily="34" charset="0"/>
              </a:rPr>
              <a:t>Эвридика</a:t>
            </a:r>
            <a:r>
              <a:rPr lang="ru-RU" b="1" dirty="0" smtClean="0">
                <a:latin typeface="Arial Black" pitchFamily="34" charset="0"/>
              </a:rPr>
              <a:t>» </a:t>
            </a:r>
            <a:r>
              <a:rPr lang="ru-RU" dirty="0" smtClean="0">
                <a:latin typeface="Arial Black" pitchFamily="34" charset="0"/>
              </a:rPr>
              <a:t>1975 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633" y="1825625"/>
            <a:ext cx="568073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75" y="6002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15142" y="5274219"/>
            <a:ext cx="4687933" cy="1139644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Композитор: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Александр Журбин </a:t>
            </a:r>
          </a:p>
        </p:txBody>
      </p:sp>
      <p:pic>
        <p:nvPicPr>
          <p:cNvPr id="25602" name="Picture 2" descr="Alexandr Zhurb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719" y="522513"/>
            <a:ext cx="3488961" cy="4647705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456067" y="5277395"/>
            <a:ext cx="4687933" cy="139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Драматург: Юрий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Димитрин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6146" name="Picture 2" descr="Картинки по запросу Юрий Димитрин драматур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273" y="522514"/>
            <a:ext cx="3188516" cy="4676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792" y="50881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Рок опера была поставлена ансамблем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«Поющие гитары»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Поющие гитар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313" y="1805621"/>
            <a:ext cx="5435328" cy="4570619"/>
          </a:xfrm>
          <a:prstGeom prst="rect">
            <a:avLst/>
          </a:prstGeom>
          <a:noFill/>
        </p:spPr>
      </p:pic>
      <p:pic>
        <p:nvPicPr>
          <p:cNvPr id="4" name="Альберт Асадуллин - Увертюра из рок-оперы Орфеи и Эвридика (hito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9817" y="4924697"/>
            <a:ext cx="1685109" cy="1685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284" y="44350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Arial Black" pitchFamily="34" charset="0"/>
              </a:rPr>
              <a:t>Хип-хоп</a:t>
            </a:r>
            <a:r>
              <a:rPr lang="ru-RU" dirty="0" smtClean="0">
                <a:latin typeface="Arial Black" pitchFamily="34" charset="0"/>
              </a:rPr>
              <a:t> опера: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Орфей &amp; </a:t>
            </a:r>
            <a:r>
              <a:rPr lang="ru-RU" dirty="0" err="1" smtClean="0">
                <a:latin typeface="Arial Black" pitchFamily="34" charset="0"/>
              </a:rPr>
              <a:t>Эвридика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Обложка альбома Noize MC «Хипхопера: Орфей &amp; Эвридика» (201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5631" y="1496650"/>
            <a:ext cx="4847499" cy="4847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225" y="188051"/>
            <a:ext cx="37814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754" y="3654424"/>
            <a:ext cx="5602334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Рэп-исполнитель</a:t>
            </a:r>
            <a:r>
              <a:rPr lang="ru-RU" dirty="0" smtClean="0"/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Noize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MC, выпустил музыкальный альбом, концепцией которого являлся</a:t>
            </a:r>
            <a:r>
              <a:rPr lang="ru-RU" dirty="0" smtClean="0"/>
              <a:t> древнегреческий  миф об Орфее и </a:t>
            </a:r>
            <a:r>
              <a:rPr lang="ru-RU" dirty="0" err="1" smtClean="0"/>
              <a:t>Эвридике</a:t>
            </a:r>
            <a:r>
              <a:rPr lang="ru-RU" dirty="0" smtClean="0"/>
              <a:t>, адаптированный под современные реалии шоу-бизнеса.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50413"/>
            <a:ext cx="7886700" cy="435133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«Орфей»</a:t>
            </a:r>
            <a:br>
              <a:rPr lang="ru-RU" dirty="0" smtClean="0"/>
            </a:br>
            <a:r>
              <a:rPr lang="ru-RU" dirty="0" smtClean="0"/>
              <a:t>Мастер слов и мелодий, один в своём роде</a:t>
            </a:r>
            <a:br>
              <a:rPr lang="ru-RU" dirty="0" smtClean="0"/>
            </a:br>
            <a:r>
              <a:rPr lang="ru-RU" dirty="0" smtClean="0"/>
              <a:t>«Орфей»</a:t>
            </a:r>
            <a:br>
              <a:rPr lang="ru-RU" dirty="0" smtClean="0"/>
            </a:br>
            <a:r>
              <a:rPr lang="ru-RU" dirty="0" smtClean="0"/>
              <a:t>Рифмы маг и чародей, кифары корифей</a:t>
            </a:r>
            <a:br>
              <a:rPr lang="ru-RU" dirty="0" smtClean="0"/>
            </a:br>
            <a:r>
              <a:rPr lang="ru-RU" dirty="0" smtClean="0"/>
              <a:t>«Орфей»</a:t>
            </a:r>
            <a:br>
              <a:rPr lang="ru-RU" dirty="0" smtClean="0"/>
            </a:br>
            <a:r>
              <a:rPr lang="ru-RU" dirty="0" smtClean="0"/>
              <a:t>Голос чист, как ручей и глубок, как колодец</a:t>
            </a:r>
            <a:br>
              <a:rPr lang="ru-RU" dirty="0" smtClean="0"/>
            </a:br>
            <a:r>
              <a:rPr lang="ru-RU" dirty="0" smtClean="0"/>
              <a:t>«Орфей»</a:t>
            </a:r>
            <a:br>
              <a:rPr lang="ru-RU" dirty="0" smtClean="0"/>
            </a:br>
            <a:r>
              <a:rPr lang="ru-RU" dirty="0" smtClean="0"/>
              <a:t>Словно струны под пальцами — души людей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Нойз орфей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52993" y="4504508"/>
            <a:ext cx="2111829" cy="211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нойз хип хоп оп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1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932" y="3667125"/>
            <a:ext cx="54197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 descr="Картинки по запросу рок операорфей и эврид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069" y="989674"/>
            <a:ext cx="5212080" cy="3154463"/>
          </a:xfrm>
          <a:prstGeom prst="rect">
            <a:avLst/>
          </a:prstGeom>
          <a:noFill/>
        </p:spPr>
      </p:pic>
      <p:sp>
        <p:nvSpPr>
          <p:cNvPr id="5" name="Ромб 4"/>
          <p:cNvSpPr/>
          <p:nvPr/>
        </p:nvSpPr>
        <p:spPr>
          <a:xfrm>
            <a:off x="235132" y="1005841"/>
            <a:ext cx="783771" cy="8229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1236618" y="4228012"/>
            <a:ext cx="783771" cy="8229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5116287" y="0"/>
            <a:ext cx="783771" cy="8229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04949" y="1185543"/>
            <a:ext cx="444138" cy="49956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406435" y="4407715"/>
            <a:ext cx="444138" cy="49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 smtClean="0"/>
              <a:t>2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312229" y="175349"/>
            <a:ext cx="444138" cy="49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7300" y="757237"/>
            <a:ext cx="7886700" cy="416745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CCECFF"/>
                </a:solidFill>
              </a:rPr>
              <a:t/>
            </a:r>
            <a:br>
              <a:rPr lang="ru-RU" sz="3200" dirty="0" smtClean="0">
                <a:solidFill>
                  <a:srgbClr val="CCECFF"/>
                </a:solidFill>
              </a:rPr>
            </a:br>
            <a:r>
              <a:rPr lang="ru-RU" sz="3200" dirty="0">
                <a:solidFill>
                  <a:srgbClr val="CCECFF"/>
                </a:solidFill>
              </a:rPr>
              <a:t/>
            </a:r>
            <a:br>
              <a:rPr lang="ru-RU" sz="3200" dirty="0">
                <a:solidFill>
                  <a:srgbClr val="CCECFF"/>
                </a:solidFill>
              </a:rPr>
            </a:br>
            <a:r>
              <a:rPr lang="ru-RU" sz="5300" dirty="0" smtClean="0">
                <a:solidFill>
                  <a:srgbClr val="CCECFF"/>
                </a:solidFill>
              </a:rPr>
              <a:t/>
            </a:r>
            <a:br>
              <a:rPr lang="ru-RU" sz="5300" dirty="0" smtClean="0">
                <a:solidFill>
                  <a:srgbClr val="CCECFF"/>
                </a:solidFill>
              </a:rPr>
            </a:br>
            <a:r>
              <a:rPr lang="ru-RU" sz="5300" dirty="0">
                <a:solidFill>
                  <a:srgbClr val="CCECFF"/>
                </a:solidFill>
                <a:latin typeface="Book Antiqua" pitchFamily="18" charset="0"/>
              </a:rPr>
              <a:t/>
            </a:r>
            <a:br>
              <a:rPr lang="ru-RU" sz="5300" dirty="0">
                <a:solidFill>
                  <a:srgbClr val="CCECFF"/>
                </a:solidFill>
                <a:latin typeface="Book Antiqua" pitchFamily="18" charset="0"/>
              </a:rPr>
            </a:br>
            <a:r>
              <a:rPr lang="ru-RU" sz="5300" dirty="0" smtClean="0">
                <a:solidFill>
                  <a:schemeClr val="tx1"/>
                </a:solidFill>
                <a:latin typeface="Book Antiqua" pitchFamily="18" charset="0"/>
              </a:rPr>
              <a:t>Музыкальный </a:t>
            </a:r>
            <a:r>
              <a:rPr lang="ru-RU" sz="5300" dirty="0">
                <a:solidFill>
                  <a:schemeClr val="tx1"/>
                </a:solidFill>
                <a:latin typeface="Book Antiqua" pitchFamily="18" charset="0"/>
              </a:rPr>
              <a:t>спектакль, в котором действующие лица поют это….?</a:t>
            </a:r>
            <a:r>
              <a:rPr lang="ru-RU" sz="5300" dirty="0">
                <a:solidFill>
                  <a:schemeClr val="tx1"/>
                </a:solidFill>
              </a:rPr>
              <a:t/>
            </a:r>
            <a:br>
              <a:rPr lang="ru-RU" sz="53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rgbClr val="CCECFF"/>
                </a:solidFill>
              </a:rPr>
              <a:t/>
            </a:r>
            <a:br>
              <a:rPr lang="ru-RU" sz="3200" dirty="0">
                <a:solidFill>
                  <a:srgbClr val="CCECFF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484" y="365126"/>
            <a:ext cx="7886700" cy="1325563"/>
          </a:xfrm>
        </p:spPr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pic>
        <p:nvPicPr>
          <p:cNvPr id="4" name="Picture 6" descr="C:\Users\Пользователь\Pictures\55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190" y="1461317"/>
            <a:ext cx="6297818" cy="418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216" y="939892"/>
            <a:ext cx="7886700" cy="1325563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Arial Black" pitchFamily="34" charset="0"/>
              </a:rPr>
              <a:t>К.В.Глюк</a:t>
            </a:r>
            <a:r>
              <a:rPr lang="ru-RU" b="1" dirty="0" smtClean="0">
                <a:latin typeface="Arial Black" pitchFamily="34" charset="0"/>
              </a:rPr>
              <a:t>. Опера «Орфей и </a:t>
            </a:r>
            <a:r>
              <a:rPr lang="ru-RU" b="1" dirty="0" err="1" smtClean="0">
                <a:latin typeface="Arial Black" pitchFamily="34" charset="0"/>
              </a:rPr>
              <a:t>Эвридика</a:t>
            </a:r>
            <a:r>
              <a:rPr lang="ru-RU" b="1" dirty="0" smtClean="0">
                <a:latin typeface="Arial Black" pitchFamily="34" charset="0"/>
              </a:rPr>
              <a:t>»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9349" y="2390752"/>
            <a:ext cx="6269355" cy="3786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1565" y="2506662"/>
            <a:ext cx="4792435" cy="435133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dirty="0" smtClean="0"/>
              <a:t>Годы жизни (1714-1787)</a:t>
            </a:r>
          </a:p>
          <a:p>
            <a:pPr>
              <a:lnSpc>
                <a:spcPct val="100000"/>
              </a:lnSpc>
              <a:defRPr/>
            </a:pPr>
            <a:r>
              <a:rPr lang="ru-RU" dirty="0" smtClean="0"/>
              <a:t>Немецкий композитор 18 в.</a:t>
            </a:r>
          </a:p>
          <a:p>
            <a:pPr>
              <a:lnSpc>
                <a:spcPct val="100000"/>
              </a:lnSpc>
              <a:defRPr/>
            </a:pPr>
            <a:r>
              <a:rPr lang="ru-RU" dirty="0" smtClean="0"/>
              <a:t>Сочинил оперу «Орфей и </a:t>
            </a:r>
            <a:r>
              <a:rPr lang="ru-RU" dirty="0" err="1" smtClean="0"/>
              <a:t>Эвридика</a:t>
            </a:r>
            <a:r>
              <a:rPr lang="ru-RU" dirty="0" smtClean="0"/>
              <a:t>» на сюжет древнегреческого мифа о певце Орфее.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90006" y="126274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Кристоф </a:t>
            </a:r>
            <a:r>
              <a:rPr kumimoji="0" lang="ru-RU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Виллибальд</a:t>
            </a: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Глюк</a:t>
            </a: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050" name="AutoShape 2" descr="Картинки по запросу Кристоф Виллибальд Глю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Кристоф Виллибальд Глю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Кристоф Виллибальд Глю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Анастасия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45" y="2322920"/>
            <a:ext cx="3439069" cy="4277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21" y="534943"/>
            <a:ext cx="8815796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Миф об «Орфее и </a:t>
            </a:r>
            <a:r>
              <a:rPr lang="ru-RU" sz="3600" dirty="0" err="1" smtClean="0">
                <a:latin typeface="Arial Black" pitchFamily="34" charset="0"/>
              </a:rPr>
              <a:t>Эвридике</a:t>
            </a:r>
            <a:r>
              <a:rPr lang="ru-RU" sz="3600" dirty="0" smtClean="0">
                <a:latin typeface="Arial Black" pitchFamily="34" charset="0"/>
              </a:rPr>
              <a:t>»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1954" y="1054916"/>
            <a:ext cx="3930286" cy="580308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Искусство Орфея обладало волшебной силой. Звуки его золотой лиры растрогали даже бога подземного царства Аида. И он разрешил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Эвридике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жене Орфея, умершей от укуса змеи, вернуться на землю, но при одном условии – Орфей должен идти вперёд и не оглядываться.</a:t>
            </a:r>
          </a:p>
          <a:p>
            <a:pPr marL="0" indent="0" algn="just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выполнил Орфей условие Аида, и превратилась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Эвридика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тень..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468" y="1783081"/>
            <a:ext cx="2019045" cy="327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983" y="1103812"/>
            <a:ext cx="2209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0433" y="365126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Музыкальный инструмент «Лира»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9452" y="2086881"/>
            <a:ext cx="8634548" cy="22891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Старинный струнный щипковый инструмент</a:t>
            </a:r>
            <a:endParaRPr lang="ru-RU" sz="3200" dirty="0"/>
          </a:p>
        </p:txBody>
      </p:sp>
      <p:pic>
        <p:nvPicPr>
          <p:cNvPr id="20482" name="Picture 2" descr="Картинки по запросу лира музыкальный инструме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479" y="2910567"/>
            <a:ext cx="5697590" cy="3411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495755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Либретто (по-итальянски) </a:t>
            </a:r>
            <a:r>
              <a:rPr lang="ru-RU" sz="3600" dirty="0" err="1" smtClean="0">
                <a:latin typeface="Arial Black" pitchFamily="34" charset="0"/>
              </a:rPr>
              <a:t>Раньеро</a:t>
            </a:r>
            <a:r>
              <a:rPr lang="ru-RU" sz="3600" dirty="0" smtClean="0">
                <a:latin typeface="Arial Black" pitchFamily="34" charset="0"/>
              </a:rPr>
              <a:t> да </a:t>
            </a:r>
            <a:r>
              <a:rPr lang="ru-RU" sz="3600" dirty="0" err="1" smtClean="0">
                <a:latin typeface="Arial Black" pitchFamily="34" charset="0"/>
              </a:rPr>
              <a:t>Кальцабиджи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060756"/>
            <a:ext cx="8515350" cy="4351338"/>
          </a:xfrm>
        </p:spPr>
        <p:txBody>
          <a:bodyPr/>
          <a:lstStyle/>
          <a:p>
            <a:pPr>
              <a:buNone/>
            </a:pPr>
            <a:r>
              <a:rPr lang="ru-RU" altLang="ru-RU" sz="4000" dirty="0" smtClean="0"/>
              <a:t>  Отступление в опере от мифа связано с развязкой: вместо гибели главных героев опера завершается счастливым финалом. </a:t>
            </a:r>
          </a:p>
          <a:p>
            <a:pPr>
              <a:buNone/>
            </a:pPr>
            <a:r>
              <a:rPr lang="ru-RU" altLang="ru-RU" sz="4000" dirty="0" smtClean="0"/>
              <a:t>  Действующие лица: Орфей, </a:t>
            </a:r>
            <a:r>
              <a:rPr lang="ru-RU" altLang="ru-RU" sz="4000" dirty="0" err="1" smtClean="0"/>
              <a:t>Эвридика</a:t>
            </a:r>
            <a:r>
              <a:rPr lang="ru-RU" altLang="ru-RU" sz="4000" dirty="0" smtClean="0"/>
              <a:t>, Амур и Блаженная тень.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www.belcanto.ru/media/images/uploaded/orfeo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55" y="222069"/>
            <a:ext cx="7863840" cy="6357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228</Words>
  <Application>Microsoft Office PowerPoint</Application>
  <PresentationFormat>Экран (4:3)</PresentationFormat>
  <Paragraphs>42</Paragraphs>
  <Slides>19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Book Antiqua</vt:lpstr>
      <vt:lpstr>Bradley Hand ITC</vt:lpstr>
      <vt:lpstr>Calibri</vt:lpstr>
      <vt:lpstr>Calibri Light</vt:lpstr>
      <vt:lpstr>Times New Roman</vt:lpstr>
      <vt:lpstr>Wingdings</vt:lpstr>
      <vt:lpstr>Office Theme</vt:lpstr>
      <vt:lpstr>Древнегреческий  миф Орфей и Эвридика в музыке</vt:lpstr>
      <vt:lpstr>    Музыкальный спектакль, в котором действующие лица поют это….?   </vt:lpstr>
      <vt:lpstr>Ответ:</vt:lpstr>
      <vt:lpstr>К.В.Глюк. Опера «Орфей и Эвридика»</vt:lpstr>
      <vt:lpstr>Презентация PowerPoint</vt:lpstr>
      <vt:lpstr>Миф об «Орфее и Эвридике» </vt:lpstr>
      <vt:lpstr>Музыкальный инструмент «Лира»</vt:lpstr>
      <vt:lpstr>Либретто (по-итальянски) Раньеро да Кальцабиджи</vt:lpstr>
      <vt:lpstr>Презентация PowerPoint</vt:lpstr>
      <vt:lpstr>Амур</vt:lpstr>
      <vt:lpstr>Презентация PowerPoint</vt:lpstr>
      <vt:lpstr>Вопросы</vt:lpstr>
      <vt:lpstr>Рок опера «Орфей и Эвридика» 1975 </vt:lpstr>
      <vt:lpstr> </vt:lpstr>
      <vt:lpstr>Рок опера была поставлена ансамблем  «Поющие гитары» </vt:lpstr>
      <vt:lpstr>Хип-хоп опера:  Орфей &amp; Эвридика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48</cp:revision>
  <dcterms:created xsi:type="dcterms:W3CDTF">2019-02-21T15:01:25Z</dcterms:created>
  <dcterms:modified xsi:type="dcterms:W3CDTF">2021-01-28T18:53:37Z</dcterms:modified>
</cp:coreProperties>
</file>